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56" r:id="rId2"/>
  </p:sldIdLst>
  <p:sldSz cx="6858000" cy="9144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00" d="100"/>
          <a:sy n="100" d="100"/>
        </p:scale>
        <p:origin x="1236" y="-11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2690AD-86AA-4504-A7D8-594C6CA269F4}" type="datetimeFigureOut">
              <a:rPr kumimoji="1" lang="ja-JP" altLang="en-US" smtClean="0"/>
              <a:t>2020/1/30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46300" y="1243013"/>
            <a:ext cx="251460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83138"/>
            <a:ext cx="5445125" cy="39131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5BDD76-100E-424E-B422-A097EEB2D0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150940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5BDD76-100E-424E-B422-A097EEB2D059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26779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CADA2-1ED4-44B2-8817-A6B8B491F33B}" type="datetimeFigureOut">
              <a:rPr kumimoji="1" lang="ja-JP" altLang="en-US" smtClean="0"/>
              <a:t>2020/1/30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15F08-6F8A-4AB5-A8A1-4EF5ECDC716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695516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CADA2-1ED4-44B2-8817-A6B8B491F33B}" type="datetimeFigureOut">
              <a:rPr kumimoji="1" lang="ja-JP" altLang="en-US" smtClean="0"/>
              <a:t>2020/1/30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15F08-6F8A-4AB5-A8A1-4EF5ECDC716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23964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CADA2-1ED4-44B2-8817-A6B8B491F33B}" type="datetimeFigureOut">
              <a:rPr kumimoji="1" lang="ja-JP" altLang="en-US" smtClean="0"/>
              <a:t>2020/1/30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15F08-6F8A-4AB5-A8A1-4EF5ECDC716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998472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CADA2-1ED4-44B2-8817-A6B8B491F33B}" type="datetimeFigureOut">
              <a:rPr kumimoji="1" lang="ja-JP" altLang="en-US" smtClean="0"/>
              <a:t>2020/1/30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15F08-6F8A-4AB5-A8A1-4EF5ECDC716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202587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CADA2-1ED4-44B2-8817-A6B8B491F33B}" type="datetimeFigureOut">
              <a:rPr kumimoji="1" lang="ja-JP" altLang="en-US" smtClean="0"/>
              <a:t>2020/1/30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15F08-6F8A-4AB5-A8A1-4EF5ECDC716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11924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CADA2-1ED4-44B2-8817-A6B8B491F33B}" type="datetimeFigureOut">
              <a:rPr kumimoji="1" lang="ja-JP" altLang="en-US" smtClean="0"/>
              <a:t>2020/1/30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15F08-6F8A-4AB5-A8A1-4EF5ECDC716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11426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CADA2-1ED4-44B2-8817-A6B8B491F33B}" type="datetimeFigureOut">
              <a:rPr kumimoji="1" lang="ja-JP" altLang="en-US" smtClean="0"/>
              <a:t>2020/1/30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15F08-6F8A-4AB5-A8A1-4EF5ECDC716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494677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CADA2-1ED4-44B2-8817-A6B8B491F33B}" type="datetimeFigureOut">
              <a:rPr kumimoji="1" lang="ja-JP" altLang="en-US" smtClean="0"/>
              <a:t>2020/1/30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15F08-6F8A-4AB5-A8A1-4EF5ECDC716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14823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CADA2-1ED4-44B2-8817-A6B8B491F33B}" type="datetimeFigureOut">
              <a:rPr kumimoji="1" lang="ja-JP" altLang="en-US" smtClean="0"/>
              <a:t>2020/1/30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15F08-6F8A-4AB5-A8A1-4EF5ECDC716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905135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CADA2-1ED4-44B2-8817-A6B8B491F33B}" type="datetimeFigureOut">
              <a:rPr kumimoji="1" lang="ja-JP" altLang="en-US" smtClean="0"/>
              <a:t>2020/1/30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15F08-6F8A-4AB5-A8A1-4EF5ECDC716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8807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CADA2-1ED4-44B2-8817-A6B8B491F33B}" type="datetimeFigureOut">
              <a:rPr kumimoji="1" lang="ja-JP" altLang="en-US" smtClean="0"/>
              <a:t>2020/1/30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15F08-6F8A-4AB5-A8A1-4EF5ECDC716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83249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CCADA2-1ED4-44B2-8817-A6B8B491F33B}" type="datetimeFigureOut">
              <a:rPr kumimoji="1" lang="ja-JP" altLang="en-US" smtClean="0"/>
              <a:t>2020/1/30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115F08-6F8A-4AB5-A8A1-4EF5ECDC716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948580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4">
              <a:lumMod val="20000"/>
              <a:lumOff val="8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角丸四角形 38"/>
          <p:cNvSpPr/>
          <p:nvPr/>
        </p:nvSpPr>
        <p:spPr>
          <a:xfrm>
            <a:off x="3479907" y="6318376"/>
            <a:ext cx="3309325" cy="1101740"/>
          </a:xfrm>
          <a:prstGeom prst="roundRect">
            <a:avLst>
              <a:gd name="adj" fmla="val 9874"/>
            </a:avLst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角丸四角形 37"/>
          <p:cNvSpPr/>
          <p:nvPr/>
        </p:nvSpPr>
        <p:spPr>
          <a:xfrm>
            <a:off x="72814" y="6307817"/>
            <a:ext cx="3283828" cy="1121823"/>
          </a:xfrm>
          <a:prstGeom prst="roundRect">
            <a:avLst>
              <a:gd name="adj" fmla="val 9874"/>
            </a:avLst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角丸四角形 2"/>
          <p:cNvSpPr/>
          <p:nvPr/>
        </p:nvSpPr>
        <p:spPr>
          <a:xfrm>
            <a:off x="60490" y="3780437"/>
            <a:ext cx="3283828" cy="1243923"/>
          </a:xfrm>
          <a:prstGeom prst="roundRect">
            <a:avLst>
              <a:gd name="adj" fmla="val 9776"/>
            </a:avLst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正方形/長方形 3"/>
          <p:cNvSpPr/>
          <p:nvPr/>
        </p:nvSpPr>
        <p:spPr>
          <a:xfrm>
            <a:off x="0" y="0"/>
            <a:ext cx="22621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spcAft>
                <a:spcPts val="0"/>
              </a:spcAft>
              <a:tabLst>
                <a:tab pos="2700020" algn="ctr"/>
                <a:tab pos="5400040" algn="r"/>
              </a:tabLst>
            </a:pPr>
            <a:r>
              <a:rPr lang="ja-JP" altLang="en-US" b="1" kern="100" dirty="0" smtClean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県内事業者の皆様</a:t>
            </a:r>
            <a:r>
              <a:rPr lang="ja-JP" altLang="ja-JP" b="1" kern="100" dirty="0" smtClean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へ</a:t>
            </a:r>
            <a:endParaRPr lang="ja-JP" altLang="ja-JP" sz="1200" b="1" kern="100" dirty="0">
              <a:effectLst/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5" name="角丸四角形 4"/>
          <p:cNvSpPr/>
          <p:nvPr/>
        </p:nvSpPr>
        <p:spPr>
          <a:xfrm>
            <a:off x="41641" y="369332"/>
            <a:ext cx="6774719" cy="941436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6" name="正方形/長方形 5"/>
          <p:cNvSpPr/>
          <p:nvPr/>
        </p:nvSpPr>
        <p:spPr>
          <a:xfrm>
            <a:off x="-174" y="337649"/>
            <a:ext cx="6907660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spcAft>
                <a:spcPts val="0"/>
              </a:spcAft>
              <a:tabLst>
                <a:tab pos="2700020" algn="ctr"/>
                <a:tab pos="5400040" algn="r"/>
              </a:tabLst>
            </a:pPr>
            <a:r>
              <a:rPr lang="ja-JP" altLang="en-US" sz="3000" b="1" kern="100" dirty="0" smtClean="0">
                <a:solidFill>
                  <a:srgbClr val="FF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拡大する新型コロナウイルスによる肺炎への</a:t>
            </a:r>
            <a:endParaRPr lang="en-US" altLang="ja-JP" sz="3000" b="1" kern="100" dirty="0" smtClean="0">
              <a:solidFill>
                <a:srgbClr val="FF0000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  <a:tabLst>
                <a:tab pos="2700020" algn="ctr"/>
                <a:tab pos="5400040" algn="r"/>
              </a:tabLst>
            </a:pPr>
            <a:r>
              <a:rPr lang="ja-JP" altLang="en-US" sz="3000" b="1" kern="100" dirty="0" smtClean="0">
                <a:solidFill>
                  <a:srgbClr val="FF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備えを進めましょう！</a:t>
            </a:r>
            <a:endParaRPr lang="ja-JP" altLang="ja-JP" sz="3000" b="1" kern="100" dirty="0">
              <a:solidFill>
                <a:srgbClr val="FF0000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-174" y="1416640"/>
            <a:ext cx="6858174" cy="668313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noAutofit/>
          </a:bodyPr>
          <a:lstStyle/>
          <a:p>
            <a:pPr algn="ctr">
              <a:spcAft>
                <a:spcPts val="0"/>
              </a:spcAft>
              <a:tabLst>
                <a:tab pos="2700020" algn="ctr"/>
                <a:tab pos="5400040" algn="r"/>
              </a:tabLst>
            </a:pPr>
            <a:r>
              <a:rPr lang="ja-JP" altLang="en-US" sz="2000" b="1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中国・武漢市を発端として、新型コロナウイルスによる肺炎</a:t>
            </a:r>
            <a:r>
              <a:rPr lang="ja-JP" altLang="en-US" sz="2000" b="1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が</a:t>
            </a:r>
            <a:endParaRPr lang="en-US" altLang="ja-JP" sz="2000" b="1" kern="100" dirty="0" smtClean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  <a:tabLst>
                <a:tab pos="2700020" algn="ctr"/>
                <a:tab pos="5400040" algn="r"/>
              </a:tabLst>
            </a:pPr>
            <a:r>
              <a:rPr lang="ja-JP" altLang="en-US" sz="2000" b="1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発生</a:t>
            </a:r>
            <a:r>
              <a:rPr lang="ja-JP" altLang="en-US" sz="2000" b="1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しており、国内でも感染が確認されています。</a:t>
            </a:r>
          </a:p>
        </p:txBody>
      </p:sp>
      <p:sp>
        <p:nvSpPr>
          <p:cNvPr id="8" name="二等辺三角形 7"/>
          <p:cNvSpPr/>
          <p:nvPr/>
        </p:nvSpPr>
        <p:spPr>
          <a:xfrm flipV="1">
            <a:off x="-31903" y="2163062"/>
            <a:ext cx="6889904" cy="568330"/>
          </a:xfrm>
          <a:prstGeom prst="triangle">
            <a:avLst>
              <a:gd name="adj" fmla="val 49657"/>
            </a:avLst>
          </a:prstGeom>
          <a:gradFill flip="none" rotWithShape="1">
            <a:gsLst>
              <a:gs pos="0">
                <a:schemeClr val="tx1">
                  <a:lumMod val="50000"/>
                  <a:lumOff val="50000"/>
                </a:schemeClr>
              </a:gs>
              <a:gs pos="72000">
                <a:schemeClr val="bg2">
                  <a:lumMod val="75000"/>
                  <a:tint val="44500"/>
                  <a:satMod val="160000"/>
                </a:schemeClr>
              </a:gs>
              <a:gs pos="100000">
                <a:schemeClr val="bg1">
                  <a:lumMod val="85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9" name="正方形/長方形 8"/>
          <p:cNvSpPr/>
          <p:nvPr/>
        </p:nvSpPr>
        <p:spPr>
          <a:xfrm>
            <a:off x="-31903" y="2179820"/>
            <a:ext cx="6889903" cy="46166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90488" algn="ctr"/>
            <a:r>
              <a:rPr lang="ja-JP" altLang="en-US" sz="24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今できる対策を進め、従業員や会社を守りましょう</a:t>
            </a:r>
            <a:endParaRPr lang="ja-JP" altLang="en-US" sz="2400" b="1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1" name="角丸四角形 10"/>
          <p:cNvSpPr/>
          <p:nvPr/>
        </p:nvSpPr>
        <p:spPr>
          <a:xfrm>
            <a:off x="5746" y="2747138"/>
            <a:ext cx="3401568" cy="2340864"/>
          </a:xfrm>
          <a:prstGeom prst="roundRect">
            <a:avLst>
              <a:gd name="adj" fmla="val 5730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角丸四角形 12"/>
          <p:cNvSpPr/>
          <p:nvPr/>
        </p:nvSpPr>
        <p:spPr>
          <a:xfrm>
            <a:off x="3440730" y="2747138"/>
            <a:ext cx="3401568" cy="2340864"/>
          </a:xfrm>
          <a:prstGeom prst="roundRect">
            <a:avLst>
              <a:gd name="adj" fmla="val 5730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正方形/長方形 16"/>
          <p:cNvSpPr/>
          <p:nvPr/>
        </p:nvSpPr>
        <p:spPr>
          <a:xfrm>
            <a:off x="-22062" y="2782181"/>
            <a:ext cx="310896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b="1" i="0" u="sng" strike="noStrike" baseline="0" dirty="0" smtClean="0">
                <a:solidFill>
                  <a:srgbClr val="0000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①正しく理解する</a:t>
            </a:r>
            <a:endParaRPr lang="ja-JP" altLang="en-US" dirty="0"/>
          </a:p>
        </p:txBody>
      </p:sp>
      <p:sp>
        <p:nvSpPr>
          <p:cNvPr id="18" name="角丸四角形 17"/>
          <p:cNvSpPr/>
          <p:nvPr/>
        </p:nvSpPr>
        <p:spPr>
          <a:xfrm>
            <a:off x="5746" y="5113402"/>
            <a:ext cx="3401568" cy="2340864"/>
          </a:xfrm>
          <a:prstGeom prst="roundRect">
            <a:avLst>
              <a:gd name="adj" fmla="val 5730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角丸四角形 18"/>
          <p:cNvSpPr/>
          <p:nvPr/>
        </p:nvSpPr>
        <p:spPr>
          <a:xfrm>
            <a:off x="3440730" y="5113402"/>
            <a:ext cx="3401568" cy="2340864"/>
          </a:xfrm>
          <a:prstGeom prst="roundRect">
            <a:avLst>
              <a:gd name="adj" fmla="val 5730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正方形/長方形 19"/>
          <p:cNvSpPr/>
          <p:nvPr/>
        </p:nvSpPr>
        <p:spPr>
          <a:xfrm>
            <a:off x="185386" y="3096956"/>
            <a:ext cx="3120968" cy="896052"/>
          </a:xfrm>
          <a:prstGeom prst="rect">
            <a:avLst/>
          </a:prstGeom>
          <a:noFill/>
        </p:spPr>
        <p:txBody>
          <a:bodyPr wrap="square">
            <a:noAutofit/>
          </a:bodyPr>
          <a:lstStyle/>
          <a:p>
            <a:pPr algn="just">
              <a:spcAft>
                <a:spcPts val="0"/>
              </a:spcAft>
              <a:tabLst>
                <a:tab pos="2700020" algn="ctr"/>
                <a:tab pos="5400040" algn="r"/>
              </a:tabLst>
            </a:pPr>
            <a:r>
              <a:rPr lang="ja-JP" altLang="en-US" b="1" kern="100" dirty="0" smtClean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正しい知識に基づいて冷静に準備を進めましょう</a:t>
            </a:r>
            <a:endParaRPr lang="ja-JP" altLang="ja-JP" b="1" kern="100" dirty="0">
              <a:effectLst/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21" name="正方形/長方形 20"/>
          <p:cNvSpPr/>
          <p:nvPr/>
        </p:nvSpPr>
        <p:spPr>
          <a:xfrm>
            <a:off x="17020" y="6546254"/>
            <a:ext cx="3120968" cy="898280"/>
          </a:xfrm>
          <a:prstGeom prst="rect">
            <a:avLst/>
          </a:prstGeom>
          <a:noFill/>
        </p:spPr>
        <p:txBody>
          <a:bodyPr wrap="square">
            <a:noAutofit/>
          </a:bodyPr>
          <a:lstStyle/>
          <a:p>
            <a:pPr marL="285750" indent="-285750" algn="just">
              <a:spcAft>
                <a:spcPts val="0"/>
              </a:spcAft>
              <a:buFont typeface="Wingdings" panose="05000000000000000000" pitchFamily="2" charset="2"/>
              <a:buChar char="ü"/>
              <a:tabLst>
                <a:tab pos="2700020" algn="ctr"/>
                <a:tab pos="5400040" algn="r"/>
              </a:tabLst>
            </a:pPr>
            <a:r>
              <a:rPr lang="ja-JP" altLang="en-US" b="1" kern="100" dirty="0" smtClean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在宅勤務・交代勤務の検討</a:t>
            </a:r>
            <a:endParaRPr lang="en-US" altLang="ja-JP" b="1" kern="100" dirty="0" smtClean="0">
              <a:effectLst/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marL="285750" indent="-285750" algn="just">
              <a:spcAft>
                <a:spcPts val="0"/>
              </a:spcAft>
              <a:buFont typeface="Wingdings" panose="05000000000000000000" pitchFamily="2" charset="2"/>
              <a:buChar char="ü"/>
              <a:tabLst>
                <a:tab pos="2700020" algn="ctr"/>
                <a:tab pos="5400040" algn="r"/>
              </a:tabLst>
            </a:pPr>
            <a:r>
              <a:rPr lang="ja-JP" altLang="en-US" b="1" kern="100" dirty="0" smtClean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重要取引先との協議・連携</a:t>
            </a:r>
            <a:endParaRPr lang="en-US" altLang="ja-JP" b="1" kern="100" dirty="0" smtClean="0">
              <a:effectLst/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marL="285750" indent="-285750" algn="just">
              <a:spcAft>
                <a:spcPts val="0"/>
              </a:spcAft>
              <a:buFont typeface="Wingdings" panose="05000000000000000000" pitchFamily="2" charset="2"/>
              <a:buChar char="ü"/>
              <a:tabLst>
                <a:tab pos="2700020" algn="ctr"/>
                <a:tab pos="5400040" algn="r"/>
              </a:tabLst>
            </a:pPr>
            <a:r>
              <a:rPr lang="ja-JP" altLang="en-US" b="1" kern="100" dirty="0" smtClean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在庫・備蓄の積み増し　など</a:t>
            </a:r>
            <a:endParaRPr lang="en-US" altLang="ja-JP" b="1" kern="100" dirty="0" smtClean="0">
              <a:effectLst/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  <a:tabLst>
                <a:tab pos="2700020" algn="ctr"/>
                <a:tab pos="5400040" algn="r"/>
              </a:tabLst>
            </a:pPr>
            <a:endParaRPr lang="ja-JP" altLang="ja-JP" b="1" kern="100" dirty="0">
              <a:effectLst/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  <p:pic>
        <p:nvPicPr>
          <p:cNvPr id="23" name="図 2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81651" y="3826858"/>
            <a:ext cx="918706" cy="81908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4" name="正方形/長方形 23"/>
          <p:cNvSpPr/>
          <p:nvPr/>
        </p:nvSpPr>
        <p:spPr>
          <a:xfrm>
            <a:off x="3424240" y="2776121"/>
            <a:ext cx="310896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b="1" i="0" u="sng" strike="noStrike" baseline="0" dirty="0" smtClean="0">
                <a:solidFill>
                  <a:srgbClr val="0000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②従業員への注意喚起・教育</a:t>
            </a:r>
            <a:endParaRPr lang="ja-JP" altLang="en-US" dirty="0"/>
          </a:p>
        </p:txBody>
      </p:sp>
      <p:pic>
        <p:nvPicPr>
          <p:cNvPr id="27" name="図 2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69257" y="4046951"/>
            <a:ext cx="1026762" cy="88883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8" name="正方形/長方形 27"/>
          <p:cNvSpPr/>
          <p:nvPr/>
        </p:nvSpPr>
        <p:spPr>
          <a:xfrm>
            <a:off x="14514" y="5140500"/>
            <a:ext cx="310896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b="1" i="0" u="sng" strike="noStrike" baseline="0" dirty="0" smtClean="0">
                <a:solidFill>
                  <a:srgbClr val="0000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③事業継続のための事前対策</a:t>
            </a:r>
            <a:endParaRPr lang="ja-JP" altLang="en-US" dirty="0"/>
          </a:p>
        </p:txBody>
      </p:sp>
      <p:sp>
        <p:nvSpPr>
          <p:cNvPr id="29" name="正方形/長方形 28"/>
          <p:cNvSpPr/>
          <p:nvPr/>
        </p:nvSpPr>
        <p:spPr>
          <a:xfrm>
            <a:off x="185386" y="5436680"/>
            <a:ext cx="3120968" cy="896052"/>
          </a:xfrm>
          <a:prstGeom prst="rect">
            <a:avLst/>
          </a:prstGeom>
          <a:noFill/>
        </p:spPr>
        <p:txBody>
          <a:bodyPr wrap="square">
            <a:noAutofit/>
          </a:bodyPr>
          <a:lstStyle/>
          <a:p>
            <a:pPr algn="just">
              <a:spcAft>
                <a:spcPts val="0"/>
              </a:spcAft>
              <a:tabLst>
                <a:tab pos="2700020" algn="ctr"/>
                <a:tab pos="5400040" algn="r"/>
              </a:tabLst>
            </a:pPr>
            <a:r>
              <a:rPr lang="ja-JP" altLang="en-US" b="1" kern="100" dirty="0" smtClean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中核業務が受ける影響を分析し、必要な事前対策を検討・準備しましょう</a:t>
            </a:r>
            <a:endParaRPr lang="ja-JP" altLang="ja-JP" b="1" kern="100" dirty="0">
              <a:effectLst/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30" name="正方形/長方形 29"/>
          <p:cNvSpPr/>
          <p:nvPr/>
        </p:nvSpPr>
        <p:spPr>
          <a:xfrm>
            <a:off x="93906" y="4098983"/>
            <a:ext cx="3120968" cy="898280"/>
          </a:xfrm>
          <a:prstGeom prst="rect">
            <a:avLst/>
          </a:prstGeom>
          <a:noFill/>
        </p:spPr>
        <p:txBody>
          <a:bodyPr wrap="square">
            <a:noAutofit/>
          </a:bodyPr>
          <a:lstStyle/>
          <a:p>
            <a:pPr marL="285750" indent="-285750" algn="just">
              <a:spcAft>
                <a:spcPts val="0"/>
              </a:spcAft>
              <a:buFont typeface="Wingdings" panose="05000000000000000000" pitchFamily="2" charset="2"/>
              <a:buChar char="ü"/>
              <a:tabLst>
                <a:tab pos="2700020" algn="ctr"/>
                <a:tab pos="5400040" algn="r"/>
              </a:tabLst>
            </a:pPr>
            <a:r>
              <a:rPr lang="ja-JP" altLang="en-US" b="1" kern="100" dirty="0" smtClean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厚生労働省</a:t>
            </a:r>
            <a:endParaRPr lang="en-US" altLang="ja-JP" b="1" kern="100" dirty="0" smtClean="0">
              <a:effectLst/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marL="285750" indent="-285750" algn="just">
              <a:spcAft>
                <a:spcPts val="0"/>
              </a:spcAft>
              <a:buFont typeface="Wingdings" panose="05000000000000000000" pitchFamily="2" charset="2"/>
              <a:buChar char="ü"/>
              <a:tabLst>
                <a:tab pos="2700020" algn="ctr"/>
                <a:tab pos="5400040" algn="r"/>
              </a:tabLst>
            </a:pPr>
            <a:r>
              <a:rPr lang="ja-JP" altLang="en-US" b="1" kern="100" dirty="0" smtClean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国立感染症研究所</a:t>
            </a:r>
            <a:endParaRPr lang="en-US" altLang="ja-JP" b="1" kern="100" dirty="0" smtClean="0">
              <a:effectLst/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marL="285750" indent="-285750" algn="just">
              <a:spcAft>
                <a:spcPts val="0"/>
              </a:spcAft>
              <a:buFont typeface="Wingdings" panose="05000000000000000000" pitchFamily="2" charset="2"/>
              <a:buChar char="ü"/>
              <a:tabLst>
                <a:tab pos="2700020" algn="ctr"/>
                <a:tab pos="5400040" algn="r"/>
              </a:tabLst>
            </a:pPr>
            <a:r>
              <a:rPr lang="ja-JP" altLang="en-US" b="1" kern="100" dirty="0" smtClean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外務省海外安全</a:t>
            </a:r>
            <a:r>
              <a:rPr lang="en-US" altLang="ja-JP" b="1" kern="100" dirty="0" smtClean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HP</a:t>
            </a:r>
            <a:r>
              <a:rPr lang="ja-JP" altLang="en-US" b="1" kern="100" dirty="0" smtClean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など</a:t>
            </a:r>
            <a:endParaRPr lang="en-US" altLang="ja-JP" b="1" kern="100" dirty="0" smtClean="0">
              <a:effectLst/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  <a:tabLst>
                <a:tab pos="2700020" algn="ctr"/>
                <a:tab pos="5400040" algn="r"/>
              </a:tabLst>
            </a:pPr>
            <a:endParaRPr lang="ja-JP" altLang="ja-JP" b="1" kern="100" dirty="0">
              <a:effectLst/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31" name="正方形/長方形 30"/>
          <p:cNvSpPr/>
          <p:nvPr/>
        </p:nvSpPr>
        <p:spPr>
          <a:xfrm>
            <a:off x="3440730" y="5140500"/>
            <a:ext cx="310896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b="1" i="0" u="sng" strike="noStrike" baseline="0" dirty="0" smtClean="0">
                <a:solidFill>
                  <a:srgbClr val="0000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④財務状況の分析</a:t>
            </a:r>
            <a:endParaRPr lang="ja-JP" altLang="en-US" dirty="0"/>
          </a:p>
        </p:txBody>
      </p:sp>
      <p:sp>
        <p:nvSpPr>
          <p:cNvPr id="32" name="正方形/長方形 31"/>
          <p:cNvSpPr/>
          <p:nvPr/>
        </p:nvSpPr>
        <p:spPr>
          <a:xfrm>
            <a:off x="3668264" y="5436680"/>
            <a:ext cx="3120968" cy="1164894"/>
          </a:xfrm>
          <a:prstGeom prst="rect">
            <a:avLst/>
          </a:prstGeom>
          <a:noFill/>
        </p:spPr>
        <p:txBody>
          <a:bodyPr wrap="square">
            <a:noAutofit/>
          </a:bodyPr>
          <a:lstStyle/>
          <a:p>
            <a:pPr algn="just">
              <a:spcAft>
                <a:spcPts val="0"/>
              </a:spcAft>
              <a:tabLst>
                <a:tab pos="2700020" algn="ctr"/>
                <a:tab pos="5400040" algn="r"/>
              </a:tabLst>
            </a:pPr>
            <a:r>
              <a:rPr lang="ja-JP" altLang="en-US" b="1" kern="100" dirty="0" smtClean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事業縮小・休止が長期に渡った場合に必要となる運転資金を把握し、対策を検討しましょう</a:t>
            </a:r>
            <a:endParaRPr lang="ja-JP" altLang="ja-JP" b="1" kern="100" dirty="0">
              <a:effectLst/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33" name="正方形/長方形 32"/>
          <p:cNvSpPr/>
          <p:nvPr/>
        </p:nvSpPr>
        <p:spPr>
          <a:xfrm>
            <a:off x="3409969" y="6521835"/>
            <a:ext cx="3120968" cy="898280"/>
          </a:xfrm>
          <a:prstGeom prst="rect">
            <a:avLst/>
          </a:prstGeom>
          <a:noFill/>
        </p:spPr>
        <p:txBody>
          <a:bodyPr wrap="square">
            <a:noAutofit/>
          </a:bodyPr>
          <a:lstStyle/>
          <a:p>
            <a:pPr marL="285750" indent="-285750" algn="just">
              <a:spcAft>
                <a:spcPts val="0"/>
              </a:spcAft>
              <a:buFont typeface="Wingdings" panose="05000000000000000000" pitchFamily="2" charset="2"/>
              <a:buChar char="ü"/>
              <a:tabLst>
                <a:tab pos="2700020" algn="ctr"/>
                <a:tab pos="5400040" algn="r"/>
              </a:tabLst>
            </a:pPr>
            <a:r>
              <a:rPr lang="ja-JP" altLang="en-US" b="1" kern="100" dirty="0" smtClean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県・制度融資の活用等</a:t>
            </a:r>
            <a:endParaRPr lang="ja-JP" altLang="ja-JP" b="1" kern="100" dirty="0">
              <a:effectLst/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  <p:pic>
        <p:nvPicPr>
          <p:cNvPr id="34" name="図 3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016625" y="6290558"/>
            <a:ext cx="831181" cy="69759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5" name="正方形/長方形 34"/>
          <p:cNvSpPr/>
          <p:nvPr/>
        </p:nvSpPr>
        <p:spPr>
          <a:xfrm>
            <a:off x="3934483" y="6968864"/>
            <a:ext cx="2941640" cy="424406"/>
          </a:xfrm>
          <a:prstGeom prst="rect">
            <a:avLst/>
          </a:prstGeom>
          <a:noFill/>
        </p:spPr>
        <p:txBody>
          <a:bodyPr wrap="square">
            <a:noAutofit/>
          </a:bodyPr>
          <a:lstStyle/>
          <a:p>
            <a:pPr algn="just">
              <a:spcAft>
                <a:spcPts val="0"/>
              </a:spcAft>
              <a:tabLst>
                <a:tab pos="2700020" algn="ctr"/>
                <a:tab pos="5400040" algn="r"/>
              </a:tabLst>
            </a:pPr>
            <a:r>
              <a:rPr lang="ja-JP" altLang="en-US" b="1" kern="100" dirty="0" smtClean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ご相談は県又は商工団体へ</a:t>
            </a:r>
            <a:endParaRPr lang="ja-JP" altLang="ja-JP" b="1" kern="100" dirty="0">
              <a:effectLst/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36" name="右矢印 35"/>
          <p:cNvSpPr/>
          <p:nvPr/>
        </p:nvSpPr>
        <p:spPr>
          <a:xfrm>
            <a:off x="3761307" y="7017838"/>
            <a:ext cx="201168" cy="26645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正方形/長方形 39"/>
          <p:cNvSpPr/>
          <p:nvPr/>
        </p:nvSpPr>
        <p:spPr>
          <a:xfrm>
            <a:off x="-54864" y="7435018"/>
            <a:ext cx="17313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ご相談窓口</a:t>
            </a:r>
            <a:endParaRPr lang="ja-JP" altLang="en-US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45" name="表 4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6516517"/>
              </p:ext>
            </p:extLst>
          </p:nvPr>
        </p:nvGraphicFramePr>
        <p:xfrm>
          <a:off x="34394" y="7740101"/>
          <a:ext cx="6813412" cy="13981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01292"/>
                <a:gridCol w="4607889"/>
                <a:gridCol w="1104231"/>
              </a:tblGrid>
              <a:tr h="614761"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400" dirty="0" smtClean="0">
                          <a:solidFill>
                            <a:schemeClr val="tx1"/>
                          </a:solidFill>
                        </a:rPr>
                        <a:t>発熱時</a:t>
                      </a:r>
                      <a:endParaRPr lang="en-US" altLang="ja-JP" sz="14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ja-JP" altLang="en-US" sz="1400" dirty="0" smtClean="0">
                          <a:solidFill>
                            <a:schemeClr val="tx1"/>
                          </a:solidFill>
                        </a:rPr>
                        <a:t>（</a:t>
                      </a:r>
                      <a:r>
                        <a:rPr lang="en-US" altLang="ja-JP" sz="1400" dirty="0" smtClean="0">
                          <a:solidFill>
                            <a:schemeClr val="tx1"/>
                          </a:solidFill>
                        </a:rPr>
                        <a:t>24h</a:t>
                      </a:r>
                      <a:r>
                        <a:rPr lang="ja-JP" altLang="en-US" sz="1400" dirty="0" smtClean="0">
                          <a:solidFill>
                            <a:schemeClr val="tx1"/>
                          </a:solidFill>
                        </a:rPr>
                        <a:t>対応）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ja-JP" altLang="en-US" sz="1300" dirty="0" smtClean="0">
                          <a:solidFill>
                            <a:schemeClr val="tx1"/>
                          </a:solidFill>
                        </a:rPr>
                        <a:t>鳥取市保健所：</a:t>
                      </a:r>
                      <a:r>
                        <a:rPr lang="en-US" altLang="ja-JP" sz="1300" dirty="0" smtClean="0">
                          <a:solidFill>
                            <a:schemeClr val="tx1"/>
                          </a:solidFill>
                        </a:rPr>
                        <a:t>0857-22-5694</a:t>
                      </a:r>
                      <a:r>
                        <a:rPr lang="ja-JP" altLang="en-US" sz="1300" dirty="0" smtClean="0">
                          <a:solidFill>
                            <a:schemeClr val="tx1"/>
                          </a:solidFill>
                        </a:rPr>
                        <a:t>（時間外　</a:t>
                      </a:r>
                      <a:r>
                        <a:rPr lang="en-US" altLang="ja-JP" sz="1300" dirty="0" smtClean="0">
                          <a:solidFill>
                            <a:schemeClr val="tx1"/>
                          </a:solidFill>
                        </a:rPr>
                        <a:t>0857-22-8111</a:t>
                      </a:r>
                      <a:r>
                        <a:rPr lang="ja-JP" altLang="en-US" sz="1300" dirty="0" smtClean="0">
                          <a:solidFill>
                            <a:schemeClr val="tx1"/>
                          </a:solidFill>
                        </a:rPr>
                        <a:t>）</a:t>
                      </a:r>
                      <a:endParaRPr lang="en-US" altLang="ja-JP" sz="13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r>
                        <a:rPr lang="ja-JP" altLang="en-US" sz="1300" dirty="0" smtClean="0">
                          <a:solidFill>
                            <a:schemeClr val="tx1"/>
                          </a:solidFill>
                        </a:rPr>
                        <a:t>倉吉保健所</a:t>
                      </a:r>
                      <a:r>
                        <a:rPr lang="ja-JP" altLang="en-US" sz="1300" baseline="0" dirty="0" smtClean="0">
                          <a:solidFill>
                            <a:schemeClr val="tx1"/>
                          </a:solidFill>
                        </a:rPr>
                        <a:t>    </a:t>
                      </a:r>
                      <a:r>
                        <a:rPr lang="ja-JP" altLang="en-US" sz="1300" dirty="0" smtClean="0">
                          <a:solidFill>
                            <a:schemeClr val="tx1"/>
                          </a:solidFill>
                        </a:rPr>
                        <a:t>：</a:t>
                      </a:r>
                      <a:r>
                        <a:rPr lang="en-US" altLang="ja-JP" sz="1300" dirty="0" smtClean="0">
                          <a:solidFill>
                            <a:schemeClr val="tx1"/>
                          </a:solidFill>
                        </a:rPr>
                        <a:t>0858-23-3145</a:t>
                      </a:r>
                    </a:p>
                    <a:p>
                      <a:pPr algn="l"/>
                      <a:r>
                        <a:rPr lang="ja-JP" altLang="en-US" sz="1300" dirty="0" smtClean="0">
                          <a:solidFill>
                            <a:schemeClr val="tx1"/>
                          </a:solidFill>
                        </a:rPr>
                        <a:t>米子保健所    ：</a:t>
                      </a:r>
                      <a:r>
                        <a:rPr lang="en-US" altLang="ja-JP" sz="1300" dirty="0" smtClean="0">
                          <a:solidFill>
                            <a:schemeClr val="tx1"/>
                          </a:solidFill>
                        </a:rPr>
                        <a:t>0859-31-9317</a:t>
                      </a:r>
                      <a:endParaRPr kumimoji="1" lang="ja-JP" altLang="en-US" sz="13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l"/>
                      <a:endParaRPr kumimoji="1" lang="ja-JP" altLang="en-US" sz="13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noFill/>
                  </a:tcPr>
                </a:tc>
              </a:tr>
              <a:tr h="35617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>
                          <a:solidFill>
                            <a:schemeClr val="tx1"/>
                          </a:solidFill>
                        </a:rPr>
                        <a:t>全般</a:t>
                      </a:r>
                      <a:endParaRPr kumimoji="1" lang="ja-JP" alt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300" b="1" dirty="0" smtClean="0"/>
                        <a:t>健康政策課感染症・新型インフルエンザ対策室（</a:t>
                      </a:r>
                      <a:r>
                        <a:rPr lang="en-US" altLang="ja-JP" sz="1300" b="1" dirty="0" smtClean="0"/>
                        <a:t>0857-26-7153</a:t>
                      </a:r>
                      <a:r>
                        <a:rPr lang="ja-JP" altLang="en-US" sz="1300" b="1" dirty="0" smtClean="0"/>
                        <a:t>）</a:t>
                      </a:r>
                      <a:endParaRPr kumimoji="1" lang="ja-JP" altLang="en-US" sz="13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5617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>
                          <a:solidFill>
                            <a:schemeClr val="tx1"/>
                          </a:solidFill>
                        </a:rPr>
                        <a:t>制度融資</a:t>
                      </a:r>
                      <a:endParaRPr kumimoji="1" lang="ja-JP" alt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300" b="1" dirty="0" smtClean="0"/>
                        <a:t>企業支援課　金融担当（</a:t>
                      </a:r>
                      <a:r>
                        <a:rPr lang="en-US" altLang="ja-JP" sz="1300" b="1" dirty="0" smtClean="0"/>
                        <a:t>0857-26-7453</a:t>
                      </a:r>
                      <a:r>
                        <a:rPr lang="ja-JP" altLang="en-US" sz="1300" b="1" dirty="0" smtClean="0"/>
                        <a:t>）</a:t>
                      </a:r>
                      <a:endParaRPr kumimoji="1" lang="ja-JP" altLang="en-US" sz="13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6" name="テキスト ボックス 7"/>
          <p:cNvSpPr txBox="1"/>
          <p:nvPr/>
        </p:nvSpPr>
        <p:spPr>
          <a:xfrm>
            <a:off x="5748360" y="7838098"/>
            <a:ext cx="1276350" cy="28575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spcAft>
                <a:spcPts val="0"/>
              </a:spcAft>
            </a:pPr>
            <a:r>
              <a:rPr lang="ja-JP" sz="800" kern="100">
                <a:effectLst/>
                <a:ea typeface="HG丸ｺﾞｼｯｸM-PRO" panose="020F0600000000000000" pitchFamily="50" charset="-128"/>
                <a:cs typeface="Times New Roman" panose="02020603050405020304" pitchFamily="18" charset="0"/>
              </a:rPr>
              <a:t>（県ホームページ）</a:t>
            </a:r>
            <a:endParaRPr lang="ja-JP" sz="1050" kern="100">
              <a:effectLst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  <p:pic>
        <p:nvPicPr>
          <p:cNvPr id="47" name="図 46"/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8386" y="8007084"/>
            <a:ext cx="914400" cy="914400"/>
          </a:xfrm>
          <a:prstGeom prst="rect">
            <a:avLst/>
          </a:prstGeom>
        </p:spPr>
      </p:pic>
      <p:sp>
        <p:nvSpPr>
          <p:cNvPr id="51" name="正方形/長方形 50"/>
          <p:cNvSpPr/>
          <p:nvPr/>
        </p:nvSpPr>
        <p:spPr>
          <a:xfrm>
            <a:off x="-42248" y="3780437"/>
            <a:ext cx="2244034" cy="391671"/>
          </a:xfrm>
          <a:prstGeom prst="rect">
            <a:avLst/>
          </a:prstGeom>
          <a:noFill/>
        </p:spPr>
        <p:txBody>
          <a:bodyPr wrap="square">
            <a:noAutofit/>
          </a:bodyPr>
          <a:lstStyle/>
          <a:p>
            <a:pPr algn="just">
              <a:spcAft>
                <a:spcPts val="0"/>
              </a:spcAft>
              <a:tabLst>
                <a:tab pos="2700020" algn="ctr"/>
                <a:tab pos="5400040" algn="r"/>
              </a:tabLst>
            </a:pPr>
            <a:r>
              <a:rPr lang="ja-JP" altLang="en-US" b="1" kern="100" dirty="0" smtClean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＜情報入手先＞</a:t>
            </a:r>
            <a:endParaRPr lang="ja-JP" altLang="ja-JP" b="1" kern="100" dirty="0">
              <a:effectLst/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52" name="正方形/長方形 51"/>
          <p:cNvSpPr/>
          <p:nvPr/>
        </p:nvSpPr>
        <p:spPr>
          <a:xfrm>
            <a:off x="-40859" y="6276503"/>
            <a:ext cx="2244034" cy="391671"/>
          </a:xfrm>
          <a:prstGeom prst="rect">
            <a:avLst/>
          </a:prstGeom>
          <a:noFill/>
        </p:spPr>
        <p:txBody>
          <a:bodyPr wrap="square">
            <a:noAutofit/>
          </a:bodyPr>
          <a:lstStyle/>
          <a:p>
            <a:pPr algn="just">
              <a:spcAft>
                <a:spcPts val="0"/>
              </a:spcAft>
              <a:tabLst>
                <a:tab pos="2700020" algn="ctr"/>
                <a:tab pos="5400040" algn="r"/>
              </a:tabLst>
            </a:pPr>
            <a:r>
              <a:rPr lang="ja-JP" altLang="en-US" b="1" kern="100" dirty="0" smtClean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＜事前対策の例＞</a:t>
            </a:r>
            <a:endParaRPr lang="ja-JP" altLang="ja-JP" b="1" kern="100" dirty="0">
              <a:effectLst/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37" name="正方形/長方形 36"/>
          <p:cNvSpPr/>
          <p:nvPr/>
        </p:nvSpPr>
        <p:spPr>
          <a:xfrm>
            <a:off x="3661818" y="3083565"/>
            <a:ext cx="3120968" cy="896052"/>
          </a:xfrm>
          <a:prstGeom prst="rect">
            <a:avLst/>
          </a:prstGeom>
          <a:noFill/>
        </p:spPr>
        <p:txBody>
          <a:bodyPr wrap="square">
            <a:noAutofit/>
          </a:bodyPr>
          <a:lstStyle/>
          <a:p>
            <a:pPr algn="just">
              <a:spcAft>
                <a:spcPts val="0"/>
              </a:spcAft>
              <a:tabLst>
                <a:tab pos="2700020" algn="ctr"/>
                <a:tab pos="5400040" algn="r"/>
              </a:tabLst>
            </a:pPr>
            <a:r>
              <a:rPr lang="ja-JP" altLang="en-US" b="1" kern="100" dirty="0" smtClean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新型コロナウイルス予防のためには、</a:t>
            </a:r>
            <a:r>
              <a:rPr lang="ja-JP" altLang="en-US" b="1" u="sng" kern="100" dirty="0" smtClean="0">
                <a:solidFill>
                  <a:srgbClr val="FF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マスクの着用や手洗い、アルコール消毒が重要</a:t>
            </a:r>
            <a:r>
              <a:rPr lang="ja-JP" altLang="en-US" b="1" kern="100" dirty="0" smtClean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です。</a:t>
            </a:r>
            <a:endParaRPr lang="ja-JP" altLang="ja-JP" b="1" kern="100" dirty="0">
              <a:effectLst/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213519" y="4045638"/>
            <a:ext cx="1152238" cy="95162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975914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144</TotalTime>
  <Words>238</Words>
  <Application>Microsoft Office PowerPoint</Application>
  <PresentationFormat>画面に合わせる (4:3)</PresentationFormat>
  <Paragraphs>36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1" baseType="lpstr">
      <vt:lpstr>HG丸ｺﾞｼｯｸM-PRO</vt:lpstr>
      <vt:lpstr>Meiryo UI</vt:lpstr>
      <vt:lpstr>ＭＳ Ｐゴシック</vt:lpstr>
      <vt:lpstr>ＭＳ 明朝</vt:lpstr>
      <vt:lpstr>Arial</vt:lpstr>
      <vt:lpstr>Calibri</vt:lpstr>
      <vt:lpstr>Calibri Light</vt:lpstr>
      <vt:lpstr>Times New Roman</vt:lpstr>
      <vt:lpstr>Wingdings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松田 祐作</dc:creator>
  <cp:lastModifiedBy>松田 祐作</cp:lastModifiedBy>
  <cp:revision>23</cp:revision>
  <cp:lastPrinted>2020-01-30T04:53:42Z</cp:lastPrinted>
  <dcterms:created xsi:type="dcterms:W3CDTF">2020-01-30T00:39:52Z</dcterms:created>
  <dcterms:modified xsi:type="dcterms:W3CDTF">2020-01-30T05:05:55Z</dcterms:modified>
</cp:coreProperties>
</file>