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8" r:id="rId5"/>
  </p:sldIdLst>
  <p:sldSz cx="7561263" cy="10693400"/>
  <p:notesSz cx="6807200" cy="9939338"/>
  <p:defaultTextStyle>
    <a:defPPr>
      <a:defRPr lang="ja-JP"/>
    </a:defPPr>
    <a:lvl1pPr marL="0" algn="l" defTabSz="914110" rtl="0" eaLnBrk="1" latinLnBrk="0" hangingPunct="1">
      <a:defRPr kumimoji="1" sz="1900" kern="1200">
        <a:solidFill>
          <a:schemeClr val="tx1"/>
        </a:solidFill>
        <a:latin typeface="+mn-lt"/>
        <a:ea typeface="+mn-ea"/>
        <a:cs typeface="+mn-cs"/>
      </a:defRPr>
    </a:lvl1pPr>
    <a:lvl2pPr marL="457054" algn="l" defTabSz="914110" rtl="0" eaLnBrk="1" latinLnBrk="0" hangingPunct="1">
      <a:defRPr kumimoji="1" sz="1900" kern="1200">
        <a:solidFill>
          <a:schemeClr val="tx1"/>
        </a:solidFill>
        <a:latin typeface="+mn-lt"/>
        <a:ea typeface="+mn-ea"/>
        <a:cs typeface="+mn-cs"/>
      </a:defRPr>
    </a:lvl2pPr>
    <a:lvl3pPr marL="914110" algn="l" defTabSz="914110" rtl="0" eaLnBrk="1" latinLnBrk="0" hangingPunct="1">
      <a:defRPr kumimoji="1" sz="1900" kern="1200">
        <a:solidFill>
          <a:schemeClr val="tx1"/>
        </a:solidFill>
        <a:latin typeface="+mn-lt"/>
        <a:ea typeface="+mn-ea"/>
        <a:cs typeface="+mn-cs"/>
      </a:defRPr>
    </a:lvl3pPr>
    <a:lvl4pPr marL="1371165" algn="l" defTabSz="914110" rtl="0" eaLnBrk="1" latinLnBrk="0" hangingPunct="1">
      <a:defRPr kumimoji="1" sz="1900" kern="1200">
        <a:solidFill>
          <a:schemeClr val="tx1"/>
        </a:solidFill>
        <a:latin typeface="+mn-lt"/>
        <a:ea typeface="+mn-ea"/>
        <a:cs typeface="+mn-cs"/>
      </a:defRPr>
    </a:lvl4pPr>
    <a:lvl5pPr marL="1828220" algn="l" defTabSz="914110" rtl="0" eaLnBrk="1" latinLnBrk="0" hangingPunct="1">
      <a:defRPr kumimoji="1" sz="1900" kern="1200">
        <a:solidFill>
          <a:schemeClr val="tx1"/>
        </a:solidFill>
        <a:latin typeface="+mn-lt"/>
        <a:ea typeface="+mn-ea"/>
        <a:cs typeface="+mn-cs"/>
      </a:defRPr>
    </a:lvl5pPr>
    <a:lvl6pPr marL="2285273" algn="l" defTabSz="914110" rtl="0" eaLnBrk="1" latinLnBrk="0" hangingPunct="1">
      <a:defRPr kumimoji="1" sz="1900" kern="1200">
        <a:solidFill>
          <a:schemeClr val="tx1"/>
        </a:solidFill>
        <a:latin typeface="+mn-lt"/>
        <a:ea typeface="+mn-ea"/>
        <a:cs typeface="+mn-cs"/>
      </a:defRPr>
    </a:lvl6pPr>
    <a:lvl7pPr marL="2742330" algn="l" defTabSz="914110" rtl="0" eaLnBrk="1" latinLnBrk="0" hangingPunct="1">
      <a:defRPr kumimoji="1" sz="1900" kern="1200">
        <a:solidFill>
          <a:schemeClr val="tx1"/>
        </a:solidFill>
        <a:latin typeface="+mn-lt"/>
        <a:ea typeface="+mn-ea"/>
        <a:cs typeface="+mn-cs"/>
      </a:defRPr>
    </a:lvl7pPr>
    <a:lvl8pPr marL="3199384" algn="l" defTabSz="914110" rtl="0" eaLnBrk="1" latinLnBrk="0" hangingPunct="1">
      <a:defRPr kumimoji="1" sz="1900" kern="1200">
        <a:solidFill>
          <a:schemeClr val="tx1"/>
        </a:solidFill>
        <a:latin typeface="+mn-lt"/>
        <a:ea typeface="+mn-ea"/>
        <a:cs typeface="+mn-cs"/>
      </a:defRPr>
    </a:lvl8pPr>
    <a:lvl9pPr marL="3656439" algn="l" defTabSz="914110"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E47"/>
    <a:srgbClr val="BCED97"/>
    <a:srgbClr val="70FC4A"/>
    <a:srgbClr val="9AE462"/>
    <a:srgbClr val="D20000"/>
    <a:srgbClr val="FF3B3B"/>
    <a:srgbClr val="FF0000"/>
    <a:srgbClr val="FF0D0D"/>
    <a:srgbClr val="A5FF89"/>
    <a:srgbClr val="3AF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22" autoAdjust="0"/>
  </p:normalViewPr>
  <p:slideViewPr>
    <p:cSldViewPr>
      <p:cViewPr varScale="1">
        <p:scale>
          <a:sx n="70" d="100"/>
          <a:sy n="70" d="100"/>
        </p:scale>
        <p:origin x="3132" y="90"/>
      </p:cViewPr>
      <p:guideLst>
        <p:guide orient="horz" pos="3368"/>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349" y="0"/>
            <a:ext cx="2950263" cy="496888"/>
          </a:xfrm>
          <a:prstGeom prst="rect">
            <a:avLst/>
          </a:prstGeom>
        </p:spPr>
        <p:txBody>
          <a:bodyPr vert="horz" lIns="91440" tIns="45720" rIns="91440" bIns="45720" rtlCol="0"/>
          <a:lstStyle>
            <a:lvl1pPr algn="r">
              <a:defRPr sz="1200"/>
            </a:lvl1pPr>
          </a:lstStyle>
          <a:p>
            <a:fld id="{40F6FFEA-92E1-4452-A5E1-597119CB7913}" type="datetimeFigureOut">
              <a:rPr kumimoji="1" lang="ja-JP" altLang="en-US" smtClean="0"/>
              <a:pPr/>
              <a:t>2018/7/17</a:t>
            </a:fld>
            <a:endParaRPr kumimoji="1" lang="ja-JP" altLang="en-US"/>
          </a:p>
        </p:txBody>
      </p:sp>
      <p:sp>
        <p:nvSpPr>
          <p:cNvPr id="4" name="スライド イメージ プレースホルダ 3"/>
          <p:cNvSpPr>
            <a:spLocks noGrp="1" noRot="1" noChangeAspect="1"/>
          </p:cNvSpPr>
          <p:nvPr>
            <p:ph type="sldImg" idx="2"/>
          </p:nvPr>
        </p:nvSpPr>
        <p:spPr>
          <a:xfrm>
            <a:off x="2087563" y="746125"/>
            <a:ext cx="2633662"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198" y="4721225"/>
            <a:ext cx="5444806"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864"/>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349" y="9440864"/>
            <a:ext cx="2950263" cy="496887"/>
          </a:xfrm>
          <a:prstGeom prst="rect">
            <a:avLst/>
          </a:prstGeom>
        </p:spPr>
        <p:txBody>
          <a:bodyPr vert="horz" lIns="91440" tIns="45720" rIns="91440" bIns="45720" rtlCol="0" anchor="b"/>
          <a:lstStyle>
            <a:lvl1pPr algn="r">
              <a:defRPr sz="1200"/>
            </a:lvl1pPr>
          </a:lstStyle>
          <a:p>
            <a:fld id="{263311C3-3B21-4EAE-8D73-F8F3E2579B42}" type="slidenum">
              <a:rPr kumimoji="1" lang="ja-JP" altLang="en-US" smtClean="0"/>
              <a:pPr/>
              <a:t>‹#›</a:t>
            </a:fld>
            <a:endParaRPr kumimoji="1" lang="ja-JP" altLang="en-US"/>
          </a:p>
        </p:txBody>
      </p:sp>
    </p:spTree>
    <p:extLst>
      <p:ext uri="{BB962C8B-B14F-4D97-AF65-F5344CB8AC3E}">
        <p14:creationId xmlns:p14="http://schemas.microsoft.com/office/powerpoint/2010/main" val="4597360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6"/>
            <a:ext cx="6427074"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51AA9FE-51CA-4B30-A7E3-C0CE6AC83EF4}" type="datetime1">
              <a:rPr kumimoji="1" lang="ja-JP" altLang="en-US" smtClean="0"/>
              <a:pPr/>
              <a:t>2018/7/17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829719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931E70-8599-4C42-AE42-3C4608BA9A7E}" type="datetime1">
              <a:rPr kumimoji="1" lang="ja-JP" altLang="en-US" smtClean="0"/>
              <a:pPr/>
              <a:t>2018/7/17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80227347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2"/>
            <a:ext cx="1701284"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78063" y="428232"/>
            <a:ext cx="497783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931E70-8599-4C42-AE42-3C4608BA9A7E}" type="datetime1">
              <a:rPr kumimoji="1" lang="ja-JP" altLang="en-US" smtClean="0"/>
              <a:pPr/>
              <a:t>2018/7/17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9641111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6B73577-996C-4960-9106-DFD0F6F4F398}" type="datetime1">
              <a:rPr kumimoji="1" lang="ja-JP" altLang="en-US" smtClean="0"/>
              <a:pPr/>
              <a:t>2018/7/17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1250685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7" y="6871500"/>
            <a:ext cx="6427074" cy="2123828"/>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287" y="4532320"/>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57AC12A-E8B4-4A44-BFB0-E91C0485F0B9}" type="datetime1">
              <a:rPr kumimoji="1" lang="ja-JP" altLang="en-US" smtClean="0"/>
              <a:pPr/>
              <a:t>2018/7/17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3171164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78063" y="2495127"/>
            <a:ext cx="3339558"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843642" y="2495127"/>
            <a:ext cx="3339558"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6B81E4-3CA3-4756-8A0E-74DD5CFCFD2C}" type="datetime1">
              <a:rPr kumimoji="1" lang="ja-JP" altLang="en-US" smtClean="0"/>
              <a:pPr/>
              <a:t>2018/7/17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853078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3"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8063"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1017"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1017"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96E3C76-6682-4563-967A-303A14272BDD}" type="datetime1">
              <a:rPr kumimoji="1" lang="ja-JP" altLang="en-US" smtClean="0"/>
              <a:pPr/>
              <a:t>2018/7/17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836266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E14DC2A-DC44-4BA4-8A6D-5E564992C0CA}" type="datetime1">
              <a:rPr kumimoji="1" lang="ja-JP" altLang="en-US" smtClean="0"/>
              <a:pPr/>
              <a:t>2018/7/17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089990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EFA005B-33CB-4824-A81E-3ACBB424CB08}" type="datetime1">
              <a:rPr kumimoji="1" lang="ja-JP" altLang="en-US" smtClean="0"/>
              <a:pPr/>
              <a:t>2018/7/17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1521198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3" cy="181193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6244" y="425756"/>
            <a:ext cx="4226956"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4931E70-8599-4C42-AE42-3C4608BA9A7E}" type="datetime1">
              <a:rPr kumimoji="1" lang="ja-JP" altLang="en-US" smtClean="0"/>
              <a:pPr/>
              <a:t>2018/7/17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116744831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D50E610-0337-4B1F-A603-B5D5C97A94AA}" type="datetime1">
              <a:rPr kumimoji="1" lang="ja-JP" altLang="en-US" smtClean="0"/>
              <a:pPr/>
              <a:t>2018/7/17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77190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8063" y="9911198"/>
            <a:ext cx="1764295" cy="569325"/>
          </a:xfrm>
          <a:prstGeom prst="rect">
            <a:avLst/>
          </a:prstGeom>
        </p:spPr>
        <p:txBody>
          <a:bodyPr vert="horz" lIns="91440" tIns="45720" rIns="91440" bIns="45720" rtlCol="0" anchor="ctr"/>
          <a:lstStyle>
            <a:lvl1pPr algn="l">
              <a:defRPr sz="1200">
                <a:solidFill>
                  <a:schemeClr val="tx1">
                    <a:tint val="75000"/>
                  </a:schemeClr>
                </a:solidFill>
              </a:defRPr>
            </a:lvl1pPr>
          </a:lstStyle>
          <a:p>
            <a:fld id="{E4931E70-8599-4C42-AE42-3C4608BA9A7E}" type="datetime1">
              <a:rPr kumimoji="1" lang="ja-JP" altLang="en-US" smtClean="0"/>
              <a:pPr/>
              <a:t>2018/7/17</a:t>
            </a:fld>
            <a:endParaRPr kumimoji="1" lang="ja-JP" altLang="en-US"/>
          </a:p>
        </p:txBody>
      </p:sp>
      <p:sp>
        <p:nvSpPr>
          <p:cNvPr id="5" name="フッター プレースホルダー 4"/>
          <p:cNvSpPr>
            <a:spLocks noGrp="1"/>
          </p:cNvSpPr>
          <p:nvPr>
            <p:ph type="ftr" sz="quarter" idx="3"/>
          </p:nvPr>
        </p:nvSpPr>
        <p:spPr>
          <a:xfrm>
            <a:off x="2583432" y="9911198"/>
            <a:ext cx="2394400" cy="5693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8"/>
            <a:ext cx="1764295" cy="569325"/>
          </a:xfrm>
          <a:prstGeom prst="rect">
            <a:avLst/>
          </a:prstGeom>
        </p:spPr>
        <p:txBody>
          <a:bodyPr vert="horz" lIns="91440" tIns="45720" rIns="91440" bIns="45720" rtlCol="0" anchor="ctr"/>
          <a:lstStyle>
            <a:lvl1pPr algn="r">
              <a:defRPr sz="1200">
                <a:solidFill>
                  <a:schemeClr val="tx1">
                    <a:tint val="75000"/>
                  </a:schemeClr>
                </a:solidFill>
              </a:defRPr>
            </a:lvl1p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5216160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15"/>
          <p:cNvSpPr>
            <a:spLocks noChangeArrowheads="1"/>
          </p:cNvSpPr>
          <p:nvPr/>
        </p:nvSpPr>
        <p:spPr bwMode="auto">
          <a:xfrm>
            <a:off x="482447" y="-226807"/>
            <a:ext cx="611740" cy="721437"/>
          </a:xfrm>
          <a:prstGeom prst="ellipse">
            <a:avLst/>
          </a:prstGeom>
          <a:noFill/>
          <a:ln w="9525">
            <a:noFill/>
            <a:round/>
            <a:headEnd/>
            <a:tailEnd/>
          </a:ln>
        </p:spPr>
        <p:txBody>
          <a:bodyPr vert="horz" wrap="square" lIns="85249" tIns="10201" rIns="85249" bIns="10201" numCol="1" anchor="t" anchorCtr="0" compatLnSpc="1">
            <a:prstTxWarp prst="textNoShape">
              <a:avLst/>
            </a:prstTxWarp>
          </a:bodyPr>
          <a:lstStyle/>
          <a:p>
            <a:endParaRPr lang="ja-JP" altLang="en-US"/>
          </a:p>
        </p:txBody>
      </p:sp>
      <p:grpSp>
        <p:nvGrpSpPr>
          <p:cNvPr id="35" name="グループ化 34"/>
          <p:cNvGrpSpPr/>
          <p:nvPr/>
        </p:nvGrpSpPr>
        <p:grpSpPr>
          <a:xfrm>
            <a:off x="-339213" y="-468000"/>
            <a:ext cx="9859770" cy="852200"/>
            <a:chOff x="-339932" y="-357214"/>
            <a:chExt cx="9859770" cy="852200"/>
          </a:xfrm>
        </p:grpSpPr>
        <p:grpSp>
          <p:nvGrpSpPr>
            <p:cNvPr id="18" name="Group 6"/>
            <p:cNvGrpSpPr>
              <a:grpSpLocks/>
            </p:cNvGrpSpPr>
            <p:nvPr/>
          </p:nvGrpSpPr>
          <p:grpSpPr bwMode="auto">
            <a:xfrm>
              <a:off x="-339932" y="-357214"/>
              <a:ext cx="9859770" cy="852200"/>
              <a:chOff x="-397" y="-397"/>
              <a:chExt cx="12700" cy="794"/>
            </a:xfrm>
          </p:grpSpPr>
          <p:sp>
            <p:nvSpPr>
              <p:cNvPr id="19" name="AutoShape 7"/>
              <p:cNvSpPr>
                <a:spLocks noChangeArrowheads="1"/>
              </p:cNvSpPr>
              <p:nvPr/>
            </p:nvSpPr>
            <p:spPr bwMode="auto">
              <a:xfrm>
                <a:off x="-397" y="-397"/>
                <a:ext cx="1020" cy="794"/>
              </a:xfrm>
              <a:prstGeom prst="roundRect">
                <a:avLst>
                  <a:gd name="adj" fmla="val 50000"/>
                </a:avLst>
              </a:prstGeom>
              <a:solidFill>
                <a:srgbClr val="009E47"/>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0" name="Oval 8"/>
              <p:cNvSpPr>
                <a:spLocks noChangeArrowheads="1"/>
              </p:cNvSpPr>
              <p:nvPr/>
            </p:nvSpPr>
            <p:spPr bwMode="auto">
              <a:xfrm>
                <a:off x="624" y="-397"/>
                <a:ext cx="794" cy="794"/>
              </a:xfrm>
              <a:prstGeom prst="ellipse">
                <a:avLst/>
              </a:prstGeom>
              <a:no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1" name="AutoShape 9"/>
              <p:cNvSpPr>
                <a:spLocks noChangeArrowheads="1"/>
              </p:cNvSpPr>
              <p:nvPr/>
            </p:nvSpPr>
            <p:spPr bwMode="auto">
              <a:xfrm>
                <a:off x="1418" y="-397"/>
                <a:ext cx="10885" cy="794"/>
              </a:xfrm>
              <a:prstGeom prst="roundRect">
                <a:avLst>
                  <a:gd name="adj" fmla="val 50000"/>
                </a:avLst>
              </a:prstGeom>
              <a:solidFill>
                <a:srgbClr val="009E47"/>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grpSp>
        <p:pic>
          <p:nvPicPr>
            <p:cNvPr id="23" name="図 1"/>
            <p:cNvPicPr>
              <a:picLocks noChangeAspect="1" noChangeArrowheads="1"/>
            </p:cNvPicPr>
            <p:nvPr/>
          </p:nvPicPr>
          <p:blipFill>
            <a:blip r:embed="rId2" cstate="print"/>
            <a:srcRect/>
            <a:stretch>
              <a:fillRect/>
            </a:stretch>
          </p:blipFill>
          <p:spPr bwMode="auto">
            <a:xfrm>
              <a:off x="416354" y="-226809"/>
              <a:ext cx="700268" cy="720447"/>
            </a:xfrm>
            <a:prstGeom prst="rect">
              <a:avLst/>
            </a:prstGeom>
            <a:noFill/>
            <a:ln w="9525">
              <a:noFill/>
              <a:miter lim="800000"/>
              <a:headEnd/>
              <a:tailEnd/>
            </a:ln>
          </p:spPr>
        </p:pic>
      </p:grpSp>
      <p:sp>
        <p:nvSpPr>
          <p:cNvPr id="24" name="Text Box 10"/>
          <p:cNvSpPr txBox="1">
            <a:spLocks noChangeArrowheads="1"/>
          </p:cNvSpPr>
          <p:nvPr/>
        </p:nvSpPr>
        <p:spPr bwMode="auto">
          <a:xfrm>
            <a:off x="277471" y="403475"/>
            <a:ext cx="1312250" cy="348514"/>
          </a:xfrm>
          <a:prstGeom prst="rect">
            <a:avLst/>
          </a:prstGeom>
          <a:noFill/>
          <a:ln w="6350" cap="rnd">
            <a:noFill/>
            <a:prstDash val="sysDot"/>
            <a:miter lim="800000"/>
            <a:headEnd/>
            <a:tailEnd/>
          </a:ln>
        </p:spPr>
        <p:txBody>
          <a:bodyPr vert="horz" wrap="square" lIns="0" tIns="0" rIns="0" bIns="0" numCol="1" anchor="t" anchorCtr="0" compatLnSpc="1">
            <a:prstTxWarp prst="textNoShape">
              <a:avLst/>
            </a:prstTxWarp>
          </a:bodyPr>
          <a:lstStyle/>
          <a:p>
            <a:pPr fontAlgn="base">
              <a:lnSpc>
                <a:spcPct val="72000"/>
              </a:lnSpc>
              <a:spcBef>
                <a:spcPct val="0"/>
              </a:spcBef>
              <a:spcAft>
                <a:spcPct val="0"/>
              </a:spcAft>
            </a:pPr>
            <a:r>
              <a:rPr lang="ja-JP" altLang="en-US" sz="900" dirty="0" smtClean="0">
                <a:solidFill>
                  <a:srgbClr val="000000"/>
                </a:solidFill>
                <a:latin typeface="Century" pitchFamily="18" charset="0"/>
                <a:ea typeface="ＭＳ 明朝" pitchFamily="17" charset="-128"/>
                <a:cs typeface="ＭＳ Ｐゴシック" pitchFamily="50" charset="-128"/>
              </a:rPr>
              <a:t>（事業主の方へ）</a:t>
            </a:r>
            <a:endParaRPr lang="ja-JP" altLang="en-US" dirty="0" smtClean="0">
              <a:latin typeface="Arial" pitchFamily="34" charset="0"/>
              <a:ea typeface="ＭＳ Ｐゴシック" pitchFamily="50" charset="-128"/>
              <a:cs typeface="ＭＳ Ｐゴシック" pitchFamily="50" charset="-128"/>
            </a:endParaRPr>
          </a:p>
        </p:txBody>
      </p:sp>
      <p:pic>
        <p:nvPicPr>
          <p:cNvPr id="29" name="図 1"/>
          <p:cNvPicPr>
            <a:picLocks noChangeAspect="1" noChangeArrowheads="1"/>
          </p:cNvPicPr>
          <p:nvPr/>
        </p:nvPicPr>
        <p:blipFill>
          <a:blip r:embed="rId2" cstate="print"/>
          <a:srcRect/>
          <a:stretch>
            <a:fillRect/>
          </a:stretch>
        </p:blipFill>
        <p:spPr bwMode="auto">
          <a:xfrm rot="10800000">
            <a:off x="6386471" y="10332000"/>
            <a:ext cx="700268" cy="721437"/>
          </a:xfrm>
          <a:prstGeom prst="rect">
            <a:avLst/>
          </a:prstGeom>
          <a:noFill/>
          <a:ln w="9525">
            <a:noFill/>
            <a:miter lim="800000"/>
            <a:headEnd/>
            <a:tailEnd/>
          </a:ln>
        </p:spPr>
      </p:pic>
      <p:grpSp>
        <p:nvGrpSpPr>
          <p:cNvPr id="41" name="グループ化 40"/>
          <p:cNvGrpSpPr/>
          <p:nvPr/>
        </p:nvGrpSpPr>
        <p:grpSpPr>
          <a:xfrm>
            <a:off x="-1973644" y="9936000"/>
            <a:ext cx="9803276" cy="1081673"/>
            <a:chOff x="-1973644" y="9907048"/>
            <a:chExt cx="9803276" cy="1081673"/>
          </a:xfrm>
        </p:grpSpPr>
        <p:grpSp>
          <p:nvGrpSpPr>
            <p:cNvPr id="25" name="Group 11"/>
            <p:cNvGrpSpPr>
              <a:grpSpLocks/>
            </p:cNvGrpSpPr>
            <p:nvPr/>
          </p:nvGrpSpPr>
          <p:grpSpPr bwMode="auto">
            <a:xfrm>
              <a:off x="-1973644" y="10225488"/>
              <a:ext cx="9803276" cy="763233"/>
              <a:chOff x="-397" y="16443"/>
              <a:chExt cx="12700" cy="840"/>
            </a:xfrm>
          </p:grpSpPr>
          <p:sp>
            <p:nvSpPr>
              <p:cNvPr id="26" name="AutoShape 12"/>
              <p:cNvSpPr>
                <a:spLocks noChangeArrowheads="1"/>
              </p:cNvSpPr>
              <p:nvPr/>
            </p:nvSpPr>
            <p:spPr bwMode="auto">
              <a:xfrm>
                <a:off x="-397" y="16489"/>
                <a:ext cx="10885" cy="794"/>
              </a:xfrm>
              <a:prstGeom prst="roundRect">
                <a:avLst>
                  <a:gd name="adj" fmla="val 50000"/>
                </a:avLst>
              </a:prstGeom>
              <a:solidFill>
                <a:srgbClr val="009E47"/>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7" name="Oval 13"/>
              <p:cNvSpPr>
                <a:spLocks noChangeArrowheads="1"/>
              </p:cNvSpPr>
              <p:nvPr/>
            </p:nvSpPr>
            <p:spPr bwMode="auto">
              <a:xfrm>
                <a:off x="10490" y="16443"/>
                <a:ext cx="794" cy="794"/>
              </a:xfrm>
              <a:prstGeom prst="ellipse">
                <a:avLst/>
              </a:prstGeom>
              <a:no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8" name="AutoShape 14"/>
              <p:cNvSpPr>
                <a:spLocks noChangeArrowheads="1"/>
              </p:cNvSpPr>
              <p:nvPr/>
            </p:nvSpPr>
            <p:spPr bwMode="auto">
              <a:xfrm>
                <a:off x="11283" y="16489"/>
                <a:ext cx="1020" cy="794"/>
              </a:xfrm>
              <a:prstGeom prst="roundRect">
                <a:avLst>
                  <a:gd name="adj" fmla="val 50000"/>
                </a:avLst>
              </a:prstGeom>
              <a:solidFill>
                <a:srgbClr val="009E47"/>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grpSp>
        <p:grpSp>
          <p:nvGrpSpPr>
            <p:cNvPr id="31" name="グループ化 30"/>
            <p:cNvGrpSpPr/>
            <p:nvPr/>
          </p:nvGrpSpPr>
          <p:grpSpPr>
            <a:xfrm>
              <a:off x="2069835" y="9907048"/>
              <a:ext cx="3374388" cy="360223"/>
              <a:chOff x="1941907" y="9879220"/>
              <a:chExt cx="3805588" cy="406256"/>
            </a:xfrm>
          </p:grpSpPr>
          <p:sp>
            <p:nvSpPr>
              <p:cNvPr id="33" name="テキスト ボックス 32"/>
              <p:cNvSpPr txBox="1"/>
              <p:nvPr/>
            </p:nvSpPr>
            <p:spPr>
              <a:xfrm>
                <a:off x="1941907" y="9879220"/>
                <a:ext cx="3805588" cy="396467"/>
              </a:xfrm>
              <a:prstGeom prst="rect">
                <a:avLst/>
              </a:prstGeom>
              <a:noFill/>
            </p:spPr>
            <p:txBody>
              <a:bodyPr wrap="square" lIns="104304" tIns="52152" rIns="104304" bIns="52152" rtlCol="0">
                <a:spAutoFit/>
              </a:bodyPr>
              <a:lstStyle/>
              <a:p>
                <a:pPr algn="ctr"/>
                <a:r>
                  <a:rPr kumimoji="1" lang="ja-JP" altLang="en-US" sz="1600" b="1" dirty="0" smtClean="0">
                    <a:latin typeface="HG丸ｺﾞｼｯｸM-PRO" pitchFamily="50" charset="-128"/>
                    <a:ea typeface="HG丸ｺﾞｼｯｸM-PRO" pitchFamily="50" charset="-128"/>
                  </a:rPr>
                  <a:t>  厚生労働省・ハローワーク</a:t>
                </a:r>
                <a:endParaRPr kumimoji="1" lang="ja-JP" altLang="en-US" sz="1600" b="1" dirty="0">
                  <a:latin typeface="HG丸ｺﾞｼｯｸM-PRO" pitchFamily="50" charset="-128"/>
                  <a:ea typeface="HG丸ｺﾞｼｯｸM-PRO" pitchFamily="50" charset="-128"/>
                </a:endParaRPr>
              </a:p>
            </p:txBody>
          </p:sp>
          <p:pic>
            <p:nvPicPr>
              <p:cNvPr id="34" name="図 33" descr="マーク小.jpg"/>
              <p:cNvPicPr>
                <a:picLocks noChangeAspect="1"/>
              </p:cNvPicPr>
              <p:nvPr/>
            </p:nvPicPr>
            <p:blipFill>
              <a:blip r:embed="rId3" cstate="print">
                <a:clrChange>
                  <a:clrFrom>
                    <a:srgbClr val="FFFFFF"/>
                  </a:clrFrom>
                  <a:clrTo>
                    <a:srgbClr val="FFFFFF">
                      <a:alpha val="0"/>
                    </a:srgbClr>
                  </a:clrTo>
                </a:clrChange>
              </a:blip>
              <a:stretch>
                <a:fillRect/>
              </a:stretch>
            </p:blipFill>
            <p:spPr>
              <a:xfrm>
                <a:off x="2082477" y="9889020"/>
                <a:ext cx="399597" cy="396456"/>
              </a:xfrm>
              <a:prstGeom prst="rect">
                <a:avLst/>
              </a:prstGeom>
            </p:spPr>
          </p:pic>
        </p:grpSp>
      </p:grpSp>
      <p:sp>
        <p:nvSpPr>
          <p:cNvPr id="5" name="テキスト ボックス 4"/>
          <p:cNvSpPr txBox="1"/>
          <p:nvPr/>
        </p:nvSpPr>
        <p:spPr>
          <a:xfrm>
            <a:off x="503639" y="2803201"/>
            <a:ext cx="6634065" cy="2543499"/>
          </a:xfrm>
          <a:prstGeom prst="rect">
            <a:avLst/>
          </a:prstGeom>
          <a:noFill/>
          <a:ln w="22225">
            <a:solidFill>
              <a:srgbClr val="009E47"/>
            </a:solidFill>
          </a:ln>
        </p:spPr>
        <p:txBody>
          <a:bodyPr wrap="square" tIns="108000" bIns="36000" rtlCol="0">
            <a:spAutoFit/>
          </a:bodyPr>
          <a:lstStyle/>
          <a:p>
            <a:pPr>
              <a:lnSpc>
                <a:spcPts val="1700"/>
              </a:lnSpc>
            </a:pPr>
            <a:r>
              <a:rPr lang="ja-JP" altLang="en-US" sz="1400" b="1" u="sng" spc="100" dirty="0" smtClean="0">
                <a:latin typeface="+mn-ea"/>
              </a:rPr>
              <a:t>平成３０年７月豪雨による災害に</a:t>
            </a:r>
            <a:r>
              <a:rPr lang="ja-JP" altLang="en-US" sz="1400" b="1" u="sng" spc="100" dirty="0">
                <a:latin typeface="+mn-ea"/>
              </a:rPr>
              <a:t>伴う「経済上の理由」により</a:t>
            </a:r>
            <a:r>
              <a:rPr lang="ja-JP" altLang="en-US" sz="1400" b="1" u="sng" spc="100" dirty="0" smtClean="0">
                <a:latin typeface="+mn-ea"/>
              </a:rPr>
              <a:t>休業等を</a:t>
            </a:r>
            <a:r>
              <a:rPr lang="ja-JP" altLang="en-US" sz="1400" b="1" u="sng" spc="100" dirty="0">
                <a:latin typeface="+mn-ea"/>
              </a:rPr>
              <a:t>余儀なくされた</a:t>
            </a:r>
            <a:r>
              <a:rPr lang="ja-JP" altLang="en-US" sz="1400" b="1" u="sng" spc="100" dirty="0" smtClean="0">
                <a:latin typeface="+mn-ea"/>
              </a:rPr>
              <a:t>事業所の事業主</a:t>
            </a:r>
            <a:r>
              <a:rPr lang="ja-JP" altLang="en-US" sz="1400" b="1" dirty="0" smtClean="0">
                <a:latin typeface="+mn-ea"/>
              </a:rPr>
              <a:t>（</a:t>
            </a:r>
            <a:r>
              <a:rPr lang="en-US" altLang="ja-JP" sz="1400" b="1" dirty="0" smtClean="0">
                <a:latin typeface="+mn-ea"/>
              </a:rPr>
              <a:t>※</a:t>
            </a:r>
            <a:r>
              <a:rPr lang="ja-JP" altLang="en-US" sz="1400" b="1" dirty="0" smtClean="0">
                <a:latin typeface="+mn-ea"/>
              </a:rPr>
              <a:t>平成</a:t>
            </a:r>
            <a:r>
              <a:rPr lang="en-US" altLang="ja-JP" sz="1400" b="1" dirty="0" smtClean="0">
                <a:latin typeface="+mn-ea"/>
              </a:rPr>
              <a:t>30</a:t>
            </a:r>
            <a:r>
              <a:rPr lang="ja-JP" altLang="en-US" sz="1400" b="1" dirty="0" smtClean="0">
                <a:latin typeface="+mn-ea"/>
              </a:rPr>
              <a:t>年</a:t>
            </a:r>
            <a:r>
              <a:rPr lang="en-US" altLang="ja-JP" sz="1400" b="1" dirty="0" smtClean="0">
                <a:latin typeface="+mn-ea"/>
              </a:rPr>
              <a:t>7</a:t>
            </a:r>
            <a:r>
              <a:rPr lang="ja-JP" altLang="en-US" sz="1400" b="1" smtClean="0">
                <a:latin typeface="+mn-ea"/>
              </a:rPr>
              <a:t>月豪雨による災害に伴う休業</a:t>
            </a:r>
            <a:r>
              <a:rPr lang="ja-JP" altLang="en-US" sz="1400" b="1" dirty="0" smtClean="0">
                <a:latin typeface="+mn-ea"/>
              </a:rPr>
              <a:t>等であれば被災地以外の事業所</a:t>
            </a:r>
            <a:r>
              <a:rPr lang="ja-JP" altLang="en-US" sz="1400" b="1" dirty="0">
                <a:latin typeface="+mn-ea"/>
              </a:rPr>
              <a:t>でも</a:t>
            </a:r>
            <a:r>
              <a:rPr lang="ja-JP" altLang="en-US" sz="1400" b="1" dirty="0" smtClean="0">
                <a:latin typeface="+mn-ea"/>
              </a:rPr>
              <a:t>利用可能です。） </a:t>
            </a:r>
            <a:endParaRPr lang="ja-JP" altLang="en-US" sz="1400" b="1" dirty="0">
              <a:latin typeface="+mn-ea"/>
            </a:endParaRPr>
          </a:p>
          <a:p>
            <a:pPr>
              <a:lnSpc>
                <a:spcPts val="1700"/>
              </a:lnSpc>
            </a:pPr>
            <a:r>
              <a:rPr lang="ja-JP" altLang="en-US" sz="1400" dirty="0" smtClean="0">
                <a:latin typeface="+mn-ea"/>
              </a:rPr>
              <a:t> 　</a:t>
            </a:r>
            <a:r>
              <a:rPr lang="en-US" altLang="ja-JP" sz="1200" dirty="0" smtClean="0">
                <a:latin typeface="+mn-ea"/>
              </a:rPr>
              <a:t>※</a:t>
            </a:r>
            <a:r>
              <a:rPr lang="ja-JP" altLang="en-US" sz="1200" dirty="0" smtClean="0">
                <a:latin typeface="+mn-ea"/>
              </a:rPr>
              <a:t>　 </a:t>
            </a:r>
            <a:r>
              <a:rPr lang="ja-JP" altLang="en-US" sz="1400" dirty="0" smtClean="0">
                <a:latin typeface="+mn-ea"/>
              </a:rPr>
              <a:t>平成３０年７月豪雨の影響に</a:t>
            </a:r>
            <a:r>
              <a:rPr lang="ja-JP" altLang="en-US" sz="1400" dirty="0">
                <a:latin typeface="+mn-ea"/>
              </a:rPr>
              <a:t>伴う「経済上の理由」とは、</a:t>
            </a:r>
            <a:r>
              <a:rPr lang="ja-JP" altLang="en-US" sz="1400" dirty="0" smtClean="0">
                <a:latin typeface="+mn-ea"/>
              </a:rPr>
              <a:t>例えば</a:t>
            </a:r>
            <a:endParaRPr lang="ja-JP" altLang="en-US" sz="1400" dirty="0">
              <a:latin typeface="+mn-ea"/>
            </a:endParaRPr>
          </a:p>
          <a:p>
            <a:pPr>
              <a:lnSpc>
                <a:spcPts val="1700"/>
              </a:lnSpc>
            </a:pPr>
            <a:r>
              <a:rPr lang="ja-JP" altLang="en-US" sz="1400" dirty="0" smtClean="0">
                <a:latin typeface="+mn-ea"/>
              </a:rPr>
              <a:t>　　　　・  </a:t>
            </a:r>
            <a:r>
              <a:rPr lang="ja-JP" altLang="en-US" sz="1400" dirty="0">
                <a:latin typeface="+mn-ea"/>
              </a:rPr>
              <a:t>取引先</a:t>
            </a:r>
            <a:r>
              <a:rPr lang="ja-JP" altLang="en-US" sz="1400" dirty="0" smtClean="0">
                <a:latin typeface="+mn-ea"/>
              </a:rPr>
              <a:t>の</a:t>
            </a:r>
            <a:r>
              <a:rPr lang="ja-JP" altLang="en-US" sz="1400" dirty="0">
                <a:latin typeface="+mn-ea"/>
              </a:rPr>
              <a:t>浸水</a:t>
            </a:r>
            <a:r>
              <a:rPr lang="ja-JP" altLang="en-US" sz="1400" dirty="0" smtClean="0">
                <a:latin typeface="+mn-ea"/>
              </a:rPr>
              <a:t>被害等の</a:t>
            </a:r>
            <a:r>
              <a:rPr lang="ja-JP" altLang="en-US" sz="1400" dirty="0">
                <a:latin typeface="+mn-ea"/>
              </a:rPr>
              <a:t>ため、原材料や商品等の取引ができない場合 </a:t>
            </a:r>
          </a:p>
          <a:p>
            <a:pPr marL="666750" indent="-666750">
              <a:lnSpc>
                <a:spcPts val="1700"/>
              </a:lnSpc>
            </a:pPr>
            <a:r>
              <a:rPr lang="ja-JP" altLang="en-US" sz="1400" dirty="0" smtClean="0">
                <a:latin typeface="+mn-ea"/>
              </a:rPr>
              <a:t>　　　　・  </a:t>
            </a:r>
            <a:r>
              <a:rPr lang="ja-JP" altLang="en-US" sz="1400" dirty="0">
                <a:latin typeface="+mn-ea"/>
              </a:rPr>
              <a:t>交通手段の途絶により、来客がない、従業員が出勤</a:t>
            </a:r>
            <a:r>
              <a:rPr lang="ja-JP" altLang="en-US" sz="1400" dirty="0" smtClean="0">
                <a:latin typeface="+mn-ea"/>
              </a:rPr>
              <a:t>できない</a:t>
            </a:r>
            <a:r>
              <a:rPr lang="ja-JP" altLang="en-US" sz="1400" dirty="0">
                <a:latin typeface="+mn-ea"/>
              </a:rPr>
              <a:t>、</a:t>
            </a:r>
            <a:r>
              <a:rPr lang="ja-JP" altLang="en-US" sz="1400" dirty="0" smtClean="0">
                <a:latin typeface="+mn-ea"/>
              </a:rPr>
              <a:t>物品</a:t>
            </a:r>
            <a:r>
              <a:rPr lang="ja-JP" altLang="en-US" sz="1400" dirty="0">
                <a:latin typeface="+mn-ea"/>
              </a:rPr>
              <a:t>の配送</a:t>
            </a:r>
            <a:r>
              <a:rPr lang="ja-JP" altLang="en-US" sz="1400" dirty="0" smtClean="0">
                <a:latin typeface="+mn-ea"/>
              </a:rPr>
              <a:t>が　　できない</a:t>
            </a:r>
            <a:r>
              <a:rPr lang="ja-JP" altLang="en-US" sz="1400" dirty="0">
                <a:latin typeface="+mn-ea"/>
              </a:rPr>
              <a:t>場合 </a:t>
            </a:r>
          </a:p>
          <a:p>
            <a:pPr>
              <a:lnSpc>
                <a:spcPts val="1700"/>
              </a:lnSpc>
            </a:pPr>
            <a:r>
              <a:rPr lang="ja-JP" altLang="en-US" sz="1400" dirty="0" smtClean="0">
                <a:latin typeface="+mn-ea"/>
              </a:rPr>
              <a:t>　　　　・  </a:t>
            </a:r>
            <a:r>
              <a:rPr lang="ja-JP" altLang="en-US" sz="1400" dirty="0">
                <a:latin typeface="+mn-ea"/>
              </a:rPr>
              <a:t>電気・水道・ガス等の供給停止や通信の途絶により、営業ができない場合 </a:t>
            </a:r>
          </a:p>
          <a:p>
            <a:pPr>
              <a:lnSpc>
                <a:spcPts val="1700"/>
              </a:lnSpc>
            </a:pPr>
            <a:r>
              <a:rPr lang="ja-JP" altLang="en-US" sz="1400" dirty="0" smtClean="0">
                <a:latin typeface="+mn-ea"/>
              </a:rPr>
              <a:t>　　　　・  </a:t>
            </a:r>
            <a:r>
              <a:rPr lang="ja-JP" altLang="en-US" sz="1400" dirty="0">
                <a:latin typeface="+mn-ea"/>
              </a:rPr>
              <a:t>風評被害により、観光客が減少した場合 </a:t>
            </a:r>
          </a:p>
          <a:p>
            <a:pPr>
              <a:lnSpc>
                <a:spcPts val="1700"/>
              </a:lnSpc>
            </a:pPr>
            <a:r>
              <a:rPr lang="ja-JP" altLang="en-US" sz="1400" dirty="0" smtClean="0">
                <a:latin typeface="+mn-ea"/>
              </a:rPr>
              <a:t>　　　　・  </a:t>
            </a:r>
            <a:r>
              <a:rPr lang="ja-JP" altLang="en-US" sz="1400" dirty="0">
                <a:latin typeface="+mn-ea"/>
              </a:rPr>
              <a:t>事業所、設備等が損壊し、修理業者の手配や修理部品の調達が困難なため</a:t>
            </a:r>
            <a:r>
              <a:rPr lang="ja-JP" altLang="en-US" sz="1400" dirty="0" smtClean="0">
                <a:latin typeface="+mn-ea"/>
              </a:rPr>
              <a:t>、</a:t>
            </a:r>
            <a:endParaRPr lang="en-US" altLang="ja-JP" sz="1400" dirty="0" smtClean="0">
              <a:latin typeface="+mn-ea"/>
            </a:endParaRPr>
          </a:p>
          <a:p>
            <a:pPr marL="676275" indent="-676275">
              <a:lnSpc>
                <a:spcPts val="1700"/>
              </a:lnSpc>
            </a:pPr>
            <a:r>
              <a:rPr lang="ja-JP" altLang="en-US" sz="1400" dirty="0">
                <a:latin typeface="+mn-ea"/>
              </a:rPr>
              <a:t>　</a:t>
            </a:r>
            <a:r>
              <a:rPr lang="ja-JP" altLang="en-US" sz="1400" dirty="0" smtClean="0">
                <a:latin typeface="+mn-ea"/>
              </a:rPr>
              <a:t>　　　　　早期の修復</a:t>
            </a:r>
            <a:r>
              <a:rPr lang="ja-JP" altLang="en-US" sz="1400" dirty="0">
                <a:latin typeface="+mn-ea"/>
              </a:rPr>
              <a:t>が不可能</a:t>
            </a:r>
            <a:r>
              <a:rPr lang="ja-JP" altLang="en-US" sz="1400" dirty="0" smtClean="0">
                <a:latin typeface="+mn-ea"/>
              </a:rPr>
              <a:t>である</a:t>
            </a:r>
            <a:r>
              <a:rPr lang="ja-JP" altLang="en-US" sz="1400" dirty="0">
                <a:latin typeface="+mn-ea"/>
              </a:rPr>
              <a:t>ことによる事業活動の阻害 </a:t>
            </a:r>
          </a:p>
        </p:txBody>
      </p:sp>
      <p:sp>
        <p:nvSpPr>
          <p:cNvPr id="6" name="テキスト ボックス 5"/>
          <p:cNvSpPr txBox="1"/>
          <p:nvPr/>
        </p:nvSpPr>
        <p:spPr>
          <a:xfrm>
            <a:off x="396255" y="2394372"/>
            <a:ext cx="3298404" cy="400110"/>
          </a:xfrm>
          <a:prstGeom prst="rect">
            <a:avLst/>
          </a:prstGeom>
          <a:noFill/>
        </p:spPr>
        <p:txBody>
          <a:bodyPr wrap="square" lIns="36000" rIns="36000" rtlCol="0">
            <a:spAutoFit/>
          </a:bodyPr>
          <a:lstStyle/>
          <a:p>
            <a:r>
              <a:rPr lang="en-US" altLang="ja-JP" sz="2000" b="1" dirty="0" smtClean="0">
                <a:solidFill>
                  <a:srgbClr val="D20000"/>
                </a:solidFill>
                <a:latin typeface="+mn-ea"/>
              </a:rPr>
              <a:t>【</a:t>
            </a:r>
            <a:r>
              <a:rPr lang="ja-JP" altLang="en-US" sz="2000" b="1" dirty="0" smtClean="0">
                <a:solidFill>
                  <a:srgbClr val="D20000"/>
                </a:solidFill>
                <a:latin typeface="+mn-ea"/>
              </a:rPr>
              <a:t>特例の</a:t>
            </a:r>
            <a:r>
              <a:rPr kumimoji="1" lang="ja-JP" altLang="en-US" sz="2000" b="1" dirty="0" smtClean="0">
                <a:solidFill>
                  <a:srgbClr val="D20000"/>
                </a:solidFill>
                <a:latin typeface="+mn-ea"/>
              </a:rPr>
              <a:t>対象となる事業主</a:t>
            </a:r>
            <a:r>
              <a:rPr kumimoji="1" lang="en-US" altLang="ja-JP" sz="2000" b="1" dirty="0" smtClean="0">
                <a:solidFill>
                  <a:srgbClr val="D20000"/>
                </a:solidFill>
                <a:latin typeface="+mn-ea"/>
              </a:rPr>
              <a:t>】</a:t>
            </a:r>
            <a:endParaRPr kumimoji="1" lang="ja-JP" altLang="en-US" sz="2000" b="1" dirty="0">
              <a:solidFill>
                <a:srgbClr val="D20000"/>
              </a:solidFill>
              <a:latin typeface="+mn-ea"/>
            </a:endParaRPr>
          </a:p>
        </p:txBody>
      </p:sp>
      <p:sp>
        <p:nvSpPr>
          <p:cNvPr id="32" name="テキスト ボックス 31"/>
          <p:cNvSpPr txBox="1"/>
          <p:nvPr/>
        </p:nvSpPr>
        <p:spPr>
          <a:xfrm>
            <a:off x="409903" y="5346700"/>
            <a:ext cx="1729108" cy="400110"/>
          </a:xfrm>
          <a:prstGeom prst="rect">
            <a:avLst/>
          </a:prstGeom>
          <a:noFill/>
        </p:spPr>
        <p:txBody>
          <a:bodyPr wrap="square" lIns="36000" rIns="36000" rtlCol="0">
            <a:spAutoFit/>
          </a:bodyPr>
          <a:lstStyle/>
          <a:p>
            <a:r>
              <a:rPr lang="en-US" altLang="ja-JP" sz="2000" b="1" dirty="0" smtClean="0">
                <a:solidFill>
                  <a:srgbClr val="D20000"/>
                </a:solidFill>
                <a:latin typeface="+mn-ea"/>
              </a:rPr>
              <a:t>【</a:t>
            </a:r>
            <a:r>
              <a:rPr lang="ja-JP" altLang="en-US" sz="2000" b="1" dirty="0" smtClean="0">
                <a:solidFill>
                  <a:srgbClr val="D20000"/>
                </a:solidFill>
                <a:latin typeface="+mn-ea"/>
              </a:rPr>
              <a:t>特例の内容</a:t>
            </a:r>
            <a:r>
              <a:rPr kumimoji="1" lang="en-US" altLang="ja-JP" sz="2000" b="1" dirty="0" smtClean="0">
                <a:solidFill>
                  <a:srgbClr val="D20000"/>
                </a:solidFill>
                <a:latin typeface="+mn-ea"/>
              </a:rPr>
              <a:t>】</a:t>
            </a:r>
            <a:endParaRPr kumimoji="1" lang="ja-JP" altLang="en-US" sz="2000" b="1" dirty="0">
              <a:solidFill>
                <a:srgbClr val="D20000"/>
              </a:solidFill>
              <a:latin typeface="+mn-ea"/>
            </a:endParaRPr>
          </a:p>
        </p:txBody>
      </p:sp>
      <p:sp>
        <p:nvSpPr>
          <p:cNvPr id="38" name="テキスト ボックス 37"/>
          <p:cNvSpPr txBox="1"/>
          <p:nvPr/>
        </p:nvSpPr>
        <p:spPr>
          <a:xfrm>
            <a:off x="516174" y="5737220"/>
            <a:ext cx="6642773" cy="4516621"/>
          </a:xfrm>
          <a:prstGeom prst="rect">
            <a:avLst/>
          </a:prstGeom>
          <a:noFill/>
          <a:ln w="22225">
            <a:solidFill>
              <a:srgbClr val="009E47"/>
            </a:solidFill>
          </a:ln>
        </p:spPr>
        <p:txBody>
          <a:bodyPr wrap="square" lIns="36000" rIns="36000" rtlCol="0">
            <a:spAutoFit/>
          </a:bodyPr>
          <a:lstStyle/>
          <a:p>
            <a:pPr>
              <a:lnSpc>
                <a:spcPts val="2300"/>
              </a:lnSpc>
            </a:pPr>
            <a:r>
              <a:rPr lang="en-US" altLang="ja-JP" sz="1400" b="1" dirty="0" smtClean="0">
                <a:latin typeface="+mn-ea"/>
              </a:rPr>
              <a:t>【</a:t>
            </a:r>
            <a:r>
              <a:rPr lang="ja-JP" altLang="en-US" sz="1400" b="1" dirty="0" smtClean="0">
                <a:latin typeface="+mn-ea"/>
              </a:rPr>
              <a:t>遡及適用</a:t>
            </a:r>
            <a:r>
              <a:rPr lang="en-US" altLang="ja-JP" sz="1400" b="1" dirty="0" smtClean="0">
                <a:latin typeface="+mn-ea"/>
              </a:rPr>
              <a:t>】</a:t>
            </a:r>
            <a:endParaRPr lang="en-US" altLang="ja-JP" sz="1400" b="1" dirty="0">
              <a:latin typeface="+mn-ea"/>
            </a:endParaRPr>
          </a:p>
          <a:p>
            <a:pPr marL="182563" indent="9525">
              <a:lnSpc>
                <a:spcPts val="2300"/>
              </a:lnSpc>
            </a:pPr>
            <a:r>
              <a:rPr lang="ja-JP" altLang="en-US" sz="1400" dirty="0">
                <a:latin typeface="+mn-ea"/>
              </a:rPr>
              <a:t>　</a:t>
            </a:r>
            <a:r>
              <a:rPr lang="ja-JP" altLang="en-US" sz="1400" dirty="0" smtClean="0">
                <a:latin typeface="+mn-ea"/>
              </a:rPr>
              <a:t>平成</a:t>
            </a:r>
            <a:r>
              <a:rPr lang="en-US" altLang="ja-JP" sz="1400" dirty="0">
                <a:latin typeface="+mn-ea"/>
              </a:rPr>
              <a:t>30</a:t>
            </a:r>
            <a:r>
              <a:rPr lang="ja-JP" altLang="en-US" sz="1400" dirty="0">
                <a:latin typeface="+mn-ea"/>
              </a:rPr>
              <a:t>年</a:t>
            </a:r>
            <a:r>
              <a:rPr lang="ja-JP" altLang="en-US" sz="1400" dirty="0" smtClean="0">
                <a:latin typeface="+mn-ea"/>
              </a:rPr>
              <a:t>７月５日以降に初回の休業等がある計画届から適用することとし、平成</a:t>
            </a:r>
            <a:r>
              <a:rPr lang="en-US" altLang="ja-JP" sz="1400" dirty="0" smtClean="0">
                <a:latin typeface="+mn-ea"/>
              </a:rPr>
              <a:t>30</a:t>
            </a:r>
            <a:r>
              <a:rPr lang="ja-JP" altLang="en-US" sz="1400" dirty="0" smtClean="0">
                <a:latin typeface="+mn-ea"/>
              </a:rPr>
              <a:t>年</a:t>
            </a:r>
            <a:r>
              <a:rPr lang="en-US" altLang="ja-JP" sz="1400" dirty="0" smtClean="0">
                <a:latin typeface="+mn-ea"/>
              </a:rPr>
              <a:t>10</a:t>
            </a:r>
            <a:r>
              <a:rPr lang="ja-JP" altLang="en-US" sz="1400" dirty="0" smtClean="0">
                <a:latin typeface="+mn-ea"/>
              </a:rPr>
              <a:t>月</a:t>
            </a:r>
            <a:r>
              <a:rPr lang="en-US" altLang="ja-JP" sz="1400" dirty="0" smtClean="0">
                <a:latin typeface="+mn-ea"/>
              </a:rPr>
              <a:t>16</a:t>
            </a:r>
            <a:r>
              <a:rPr lang="ja-JP" altLang="en-US" sz="1400" dirty="0" smtClean="0">
                <a:latin typeface="+mn-ea"/>
              </a:rPr>
              <a:t>日までに提出のあったものについては</a:t>
            </a:r>
            <a:r>
              <a:rPr lang="ja-JP" altLang="en-US" sz="1400" smtClean="0">
                <a:latin typeface="+mn-ea"/>
              </a:rPr>
              <a:t>、休業等の前</a:t>
            </a:r>
            <a:r>
              <a:rPr lang="ja-JP" altLang="en-US" sz="1400" dirty="0" smtClean="0">
                <a:latin typeface="+mn-ea"/>
              </a:rPr>
              <a:t>に</a:t>
            </a:r>
            <a:r>
              <a:rPr lang="ja-JP" altLang="en-US" sz="1400" dirty="0">
                <a:latin typeface="+mn-ea"/>
              </a:rPr>
              <a:t>届出られたものとする。</a:t>
            </a:r>
            <a:endParaRPr lang="en-US" altLang="ja-JP" sz="1400" dirty="0">
              <a:latin typeface="+mn-ea"/>
            </a:endParaRPr>
          </a:p>
          <a:p>
            <a:pPr>
              <a:lnSpc>
                <a:spcPts val="2300"/>
              </a:lnSpc>
            </a:pPr>
            <a:r>
              <a:rPr lang="ja-JP" altLang="en-US" sz="1400" b="1" u="sng" dirty="0" smtClean="0">
                <a:latin typeface="+mn-ea"/>
              </a:rPr>
              <a:t>① 生産指標の確認期間を３か月から１か月へ短縮する</a:t>
            </a:r>
            <a:endParaRPr lang="en-US" altLang="ja-JP" sz="1400" b="1" u="sng" dirty="0" smtClean="0">
              <a:latin typeface="+mn-ea"/>
            </a:endParaRPr>
          </a:p>
          <a:p>
            <a:pPr marL="182563">
              <a:lnSpc>
                <a:spcPts val="2300"/>
              </a:lnSpc>
              <a:tabLst>
                <a:tab pos="266700" algn="l"/>
              </a:tabLst>
            </a:pPr>
            <a:r>
              <a:rPr lang="ja-JP" altLang="en-US" sz="1400" dirty="0" smtClean="0">
                <a:latin typeface="+mn-ea"/>
              </a:rPr>
              <a:t>　現行、生産指標、販売量、売上高などの事業活動を示す指標の最近３か月間の月平均値が、前年同期に比べ</a:t>
            </a:r>
            <a:r>
              <a:rPr lang="en-US" altLang="ja-JP" sz="1400" dirty="0" smtClean="0">
                <a:latin typeface="+mn-ea"/>
              </a:rPr>
              <a:t>10</a:t>
            </a:r>
            <a:r>
              <a:rPr lang="ja-JP" altLang="en-US" sz="1400" dirty="0" smtClean="0">
                <a:latin typeface="+mn-ea"/>
              </a:rPr>
              <a:t>％以上減少している事業所であることを必要としているが、この指標の期間を最近１か月とする。</a:t>
            </a:r>
            <a:endParaRPr lang="en-US" altLang="ja-JP" sz="1400" dirty="0">
              <a:latin typeface="+mn-ea"/>
            </a:endParaRPr>
          </a:p>
          <a:p>
            <a:pPr marL="182563" indent="-182563">
              <a:lnSpc>
                <a:spcPts val="2300"/>
              </a:lnSpc>
              <a:tabLst>
                <a:tab pos="266700" algn="l"/>
              </a:tabLst>
            </a:pPr>
            <a:r>
              <a:rPr lang="ja-JP" altLang="en-US" sz="1400" b="1" u="sng" dirty="0" smtClean="0">
                <a:latin typeface="+mn-ea"/>
              </a:rPr>
              <a:t>② 平成</a:t>
            </a:r>
            <a:r>
              <a:rPr lang="en-US" altLang="ja-JP" sz="1400" b="1" u="sng" dirty="0" smtClean="0">
                <a:latin typeface="+mn-ea"/>
              </a:rPr>
              <a:t>30</a:t>
            </a:r>
            <a:r>
              <a:rPr lang="ja-JP" altLang="en-US" sz="1400" b="1" u="sng" dirty="0" smtClean="0">
                <a:latin typeface="+mn-ea"/>
              </a:rPr>
              <a:t>年７月豪雨発生時に起業後</a:t>
            </a:r>
            <a:r>
              <a:rPr lang="en-US" altLang="ja-JP" sz="1400" b="1" u="sng" dirty="0" smtClean="0">
                <a:latin typeface="+mn-ea"/>
              </a:rPr>
              <a:t>1</a:t>
            </a:r>
            <a:r>
              <a:rPr lang="ja-JP" altLang="en-US" sz="1400" b="1" u="sng" dirty="0" smtClean="0">
                <a:latin typeface="+mn-ea"/>
              </a:rPr>
              <a:t>年未満の事業主についても助成対象とする</a:t>
            </a:r>
            <a:r>
              <a:rPr lang="ja-JP" altLang="en-US" sz="1400" b="1" dirty="0" smtClean="0">
                <a:latin typeface="+mn-ea"/>
              </a:rPr>
              <a:t>　　　</a:t>
            </a:r>
            <a:endParaRPr lang="en-US" altLang="ja-JP" sz="1400" b="1" dirty="0" smtClean="0">
              <a:latin typeface="+mn-ea"/>
            </a:endParaRPr>
          </a:p>
          <a:p>
            <a:pPr marL="182563">
              <a:lnSpc>
                <a:spcPts val="2300"/>
              </a:lnSpc>
              <a:tabLst>
                <a:tab pos="266700" algn="l"/>
              </a:tabLst>
            </a:pPr>
            <a:r>
              <a:rPr lang="ja-JP" altLang="en-US" sz="1400" dirty="0" smtClean="0">
                <a:latin typeface="+mn-ea"/>
              </a:rPr>
              <a:t>　平成</a:t>
            </a:r>
            <a:r>
              <a:rPr lang="en-US" altLang="ja-JP" sz="1400" dirty="0" smtClean="0">
                <a:latin typeface="+mn-ea"/>
              </a:rPr>
              <a:t>30</a:t>
            </a:r>
            <a:r>
              <a:rPr lang="ja-JP" altLang="en-US" sz="1400" dirty="0" smtClean="0">
                <a:latin typeface="+mn-ea"/>
              </a:rPr>
              <a:t>年７月豪雨発生時において起業後１年未満の事業主については、昨年同期の生産指標と比較が困難であるため、災害発生時直前の指標と比較する。</a:t>
            </a:r>
            <a:endParaRPr lang="en-US" altLang="ja-JP" sz="1400" dirty="0" smtClean="0">
              <a:latin typeface="+mn-ea"/>
            </a:endParaRPr>
          </a:p>
          <a:p>
            <a:pPr marL="685800" indent="-685800">
              <a:lnSpc>
                <a:spcPts val="2300"/>
              </a:lnSpc>
              <a:tabLst>
                <a:tab pos="752475" algn="l"/>
              </a:tabLst>
            </a:pPr>
            <a:r>
              <a:rPr lang="ja-JP" altLang="en-US" sz="1400" b="1" u="sng" dirty="0" smtClean="0">
                <a:latin typeface="+mn-ea"/>
              </a:rPr>
              <a:t>③ 最近３か月の雇用量が対前年比で増加していても助成対象とする</a:t>
            </a:r>
            <a:endParaRPr lang="en-US" altLang="ja-JP" sz="1400" b="1" u="sng" dirty="0" smtClean="0">
              <a:latin typeface="+mn-ea"/>
            </a:endParaRPr>
          </a:p>
          <a:p>
            <a:pPr marL="182563">
              <a:lnSpc>
                <a:spcPts val="2300"/>
              </a:lnSpc>
            </a:pPr>
            <a:r>
              <a:rPr lang="ja-JP" altLang="en-US" sz="1400" dirty="0" smtClean="0">
                <a:latin typeface="+mn-ea"/>
              </a:rPr>
              <a:t>　現行、雇用保険被保険者および受け入れている派遣労働者の雇用量を示す雇用指標の最近３か月の月平均値が、</a:t>
            </a:r>
            <a:r>
              <a:rPr lang="ja-JP" altLang="en-US" sz="1400" b="1" dirty="0" smtClean="0">
                <a:latin typeface="+mn-ea"/>
              </a:rPr>
              <a:t>前年同期と比べ</a:t>
            </a:r>
            <a:r>
              <a:rPr lang="en-US" altLang="ja-JP" sz="1400" b="1" dirty="0" smtClean="0">
                <a:latin typeface="+mn-ea"/>
              </a:rPr>
              <a:t>5</a:t>
            </a:r>
            <a:r>
              <a:rPr lang="ja-JP" altLang="en-US" sz="1400" b="1" dirty="0" smtClean="0">
                <a:latin typeface="+mn-ea"/>
              </a:rPr>
              <a:t>％を超えかつ</a:t>
            </a:r>
            <a:r>
              <a:rPr lang="en-US" altLang="ja-JP" sz="1400" b="1" dirty="0" smtClean="0">
                <a:latin typeface="+mn-ea"/>
              </a:rPr>
              <a:t>6</a:t>
            </a:r>
            <a:r>
              <a:rPr lang="ja-JP" altLang="en-US" sz="1400" b="1" dirty="0" smtClean="0">
                <a:latin typeface="+mn-ea"/>
              </a:rPr>
              <a:t>名以上（中小企業事業主の場合は</a:t>
            </a:r>
            <a:r>
              <a:rPr lang="en-US" altLang="ja-JP" sz="1400" b="1" dirty="0" smtClean="0">
                <a:latin typeface="+mn-ea"/>
              </a:rPr>
              <a:t>10</a:t>
            </a:r>
            <a:r>
              <a:rPr lang="ja-JP" altLang="en-US" sz="1400" b="1" dirty="0" smtClean="0">
                <a:latin typeface="+mn-ea"/>
              </a:rPr>
              <a:t>％を超えかつ</a:t>
            </a:r>
            <a:r>
              <a:rPr lang="en-US" altLang="ja-JP" sz="1400" b="1" dirty="0" smtClean="0">
                <a:latin typeface="+mn-ea"/>
              </a:rPr>
              <a:t>4</a:t>
            </a:r>
            <a:r>
              <a:rPr lang="ja-JP" altLang="en-US" sz="1400" b="1" dirty="0" smtClean="0">
                <a:latin typeface="+mn-ea"/>
              </a:rPr>
              <a:t>名以上）増加していないこと</a:t>
            </a:r>
            <a:r>
              <a:rPr lang="ja-JP" altLang="en-US" sz="1400" dirty="0" smtClean="0">
                <a:latin typeface="+mn-ea"/>
              </a:rPr>
              <a:t>を必要としているが、これを</a:t>
            </a:r>
            <a:r>
              <a:rPr lang="ja-JP" altLang="en-US" sz="1400" b="1" dirty="0" smtClean="0">
                <a:latin typeface="+mn-ea"/>
              </a:rPr>
              <a:t>撤廃する</a:t>
            </a:r>
            <a:r>
              <a:rPr lang="ja-JP" altLang="en-US" sz="1400" dirty="0" smtClean="0">
                <a:latin typeface="+mn-ea"/>
              </a:rPr>
              <a:t>。</a:t>
            </a:r>
            <a:endParaRPr lang="en-US" altLang="ja-JP" sz="1400" dirty="0" smtClean="0">
              <a:latin typeface="+mn-ea"/>
            </a:endParaRPr>
          </a:p>
        </p:txBody>
      </p:sp>
      <p:sp>
        <p:nvSpPr>
          <p:cNvPr id="9" name="正方形/長方形 8"/>
          <p:cNvSpPr/>
          <p:nvPr/>
        </p:nvSpPr>
        <p:spPr>
          <a:xfrm>
            <a:off x="16746" y="494868"/>
            <a:ext cx="7504533" cy="830997"/>
          </a:xfrm>
          <a:prstGeom prst="rect">
            <a:avLst/>
          </a:prstGeom>
        </p:spPr>
        <p:txBody>
          <a:bodyPr wrap="square" lIns="36000" rIns="36000">
            <a:spAutoFit/>
          </a:bodyPr>
          <a:lstStyle/>
          <a:p>
            <a:pPr algn="ctr"/>
            <a:r>
              <a:rPr lang="ja-JP" altLang="en-US" sz="2400" b="1" dirty="0" smtClean="0">
                <a:solidFill>
                  <a:srgbClr val="002060"/>
                </a:solidFill>
                <a:latin typeface="+mj-ea"/>
                <a:cs typeface="メイリオ" panose="020B0604030504040204" pitchFamily="50" charset="-128"/>
              </a:rPr>
              <a:t>平成３０年７月豪雨の災害に伴い</a:t>
            </a:r>
            <a:endParaRPr lang="en-US" altLang="ja-JP" sz="2400" b="1" dirty="0" smtClean="0">
              <a:solidFill>
                <a:srgbClr val="002060"/>
              </a:solidFill>
              <a:latin typeface="+mj-ea"/>
              <a:cs typeface="メイリオ" panose="020B0604030504040204" pitchFamily="50" charset="-128"/>
            </a:endParaRPr>
          </a:p>
          <a:p>
            <a:pPr algn="ctr"/>
            <a:r>
              <a:rPr lang="ja-JP" altLang="en-US" sz="2400" b="1" dirty="0" smtClean="0">
                <a:solidFill>
                  <a:srgbClr val="002060"/>
                </a:solidFill>
                <a:latin typeface="+mj-ea"/>
                <a:cs typeface="メイリオ" panose="020B0604030504040204" pitchFamily="50" charset="-128"/>
              </a:rPr>
              <a:t>「雇用調整助成金」の特例を実施します！</a:t>
            </a:r>
            <a:endParaRPr lang="en-US" altLang="ja-JP" sz="2400" b="1" dirty="0">
              <a:solidFill>
                <a:srgbClr val="002060"/>
              </a:solidFill>
              <a:latin typeface="+mj-ea"/>
              <a:cs typeface="メイリオ" panose="020B0604030504040204" pitchFamily="50" charset="-128"/>
            </a:endParaRPr>
          </a:p>
        </p:txBody>
      </p:sp>
      <p:sp>
        <p:nvSpPr>
          <p:cNvPr id="10" name="角丸四角形 9"/>
          <p:cNvSpPr/>
          <p:nvPr/>
        </p:nvSpPr>
        <p:spPr>
          <a:xfrm>
            <a:off x="277471" y="1314252"/>
            <a:ext cx="6959114" cy="1096009"/>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b="1" spc="100" dirty="0" smtClean="0">
                <a:solidFill>
                  <a:prstClr val="black"/>
                </a:solidFill>
                <a:latin typeface="ＭＳ Ｐゴシック"/>
              </a:rPr>
              <a:t>雇用調整助成金とは、経済上</a:t>
            </a:r>
            <a:r>
              <a:rPr lang="ja-JP" altLang="en-US" sz="1600" b="1" spc="100" dirty="0">
                <a:solidFill>
                  <a:prstClr val="black"/>
                </a:solidFill>
                <a:latin typeface="ＭＳ Ｐゴシック"/>
              </a:rPr>
              <a:t>の理由</a:t>
            </a:r>
            <a:r>
              <a:rPr lang="ja-JP" altLang="en-US" sz="1600" b="1" spc="100" dirty="0" smtClean="0">
                <a:solidFill>
                  <a:prstClr val="black"/>
                </a:solidFill>
                <a:latin typeface="ＭＳ Ｐゴシック"/>
              </a:rPr>
              <a:t>により事業</a:t>
            </a:r>
            <a:r>
              <a:rPr lang="ja-JP" altLang="en-US" sz="1600" b="1" spc="100" dirty="0">
                <a:solidFill>
                  <a:prstClr val="black"/>
                </a:solidFill>
                <a:latin typeface="ＭＳ Ｐゴシック"/>
              </a:rPr>
              <a:t>活動の縮小を余儀なくされた事業主が</a:t>
            </a:r>
            <a:r>
              <a:rPr lang="ja-JP" altLang="en-US" sz="1600" b="1" spc="100" dirty="0" smtClean="0">
                <a:solidFill>
                  <a:prstClr val="black"/>
                </a:solidFill>
                <a:latin typeface="ＭＳ Ｐゴシック"/>
              </a:rPr>
              <a:t>、一時的</a:t>
            </a:r>
            <a:r>
              <a:rPr lang="ja-JP" altLang="en-US" sz="1600" b="1" spc="100" dirty="0">
                <a:solidFill>
                  <a:prstClr val="black"/>
                </a:solidFill>
                <a:latin typeface="ＭＳ Ｐゴシック"/>
              </a:rPr>
              <a:t>に休業等（</a:t>
            </a:r>
            <a:r>
              <a:rPr lang="ja-JP" altLang="en-US" sz="1600" b="1" spc="100" dirty="0" smtClean="0">
                <a:solidFill>
                  <a:prstClr val="black"/>
                </a:solidFill>
                <a:latin typeface="ＭＳ Ｐゴシック"/>
              </a:rPr>
              <a:t>休業及び教育</a:t>
            </a:r>
            <a:r>
              <a:rPr lang="ja-JP" altLang="en-US" sz="1600" b="1" spc="100" dirty="0">
                <a:solidFill>
                  <a:prstClr val="black"/>
                </a:solidFill>
                <a:latin typeface="ＭＳ Ｐゴシック"/>
              </a:rPr>
              <a:t>訓練</a:t>
            </a:r>
            <a:r>
              <a:rPr lang="ja-JP" altLang="en-US" sz="1600" b="1" spc="100" dirty="0" smtClean="0">
                <a:solidFill>
                  <a:prstClr val="black"/>
                </a:solidFill>
                <a:latin typeface="ＭＳ Ｐゴシック"/>
              </a:rPr>
              <a:t>）</a:t>
            </a:r>
            <a:r>
              <a:rPr lang="ja-JP" altLang="en-US" sz="1600" b="1" spc="100" dirty="0">
                <a:solidFill>
                  <a:prstClr val="black"/>
                </a:solidFill>
                <a:latin typeface="ＭＳ Ｐゴシック"/>
              </a:rPr>
              <a:t>又</a:t>
            </a:r>
            <a:r>
              <a:rPr lang="ja-JP" altLang="en-US" sz="1600" b="1" spc="100" dirty="0" smtClean="0">
                <a:solidFill>
                  <a:prstClr val="black"/>
                </a:solidFill>
                <a:latin typeface="ＭＳ Ｐゴシック"/>
              </a:rPr>
              <a:t>は</a:t>
            </a:r>
            <a:r>
              <a:rPr lang="ja-JP" altLang="en-US" sz="1600" b="1" spc="100" dirty="0">
                <a:solidFill>
                  <a:prstClr val="black"/>
                </a:solidFill>
                <a:latin typeface="ＭＳ Ｐゴシック"/>
              </a:rPr>
              <a:t>出向を</a:t>
            </a:r>
            <a:r>
              <a:rPr lang="ja-JP" altLang="en-US" sz="1600" b="1" spc="100" dirty="0" smtClean="0">
                <a:solidFill>
                  <a:prstClr val="black"/>
                </a:solidFill>
                <a:latin typeface="ＭＳ Ｐゴシック"/>
              </a:rPr>
              <a:t>行</a:t>
            </a:r>
            <a:r>
              <a:rPr lang="ja-JP" altLang="en-US" sz="1600" b="1" spc="100" dirty="0">
                <a:solidFill>
                  <a:prstClr val="black"/>
                </a:solidFill>
                <a:latin typeface="ＭＳ Ｐゴシック"/>
              </a:rPr>
              <a:t>い</a:t>
            </a:r>
            <a:r>
              <a:rPr lang="ja-JP" altLang="en-US" sz="1600" b="1" spc="100" dirty="0" smtClean="0">
                <a:solidFill>
                  <a:prstClr val="black"/>
                </a:solidFill>
                <a:latin typeface="ＭＳ Ｐゴシック"/>
              </a:rPr>
              <a:t>労働者</a:t>
            </a:r>
            <a:r>
              <a:rPr lang="ja-JP" altLang="en-US" sz="1600" b="1" spc="100" dirty="0">
                <a:solidFill>
                  <a:prstClr val="black"/>
                </a:solidFill>
                <a:latin typeface="ＭＳ Ｐゴシック"/>
              </a:rPr>
              <a:t>の雇用の維持を</a:t>
            </a:r>
            <a:r>
              <a:rPr lang="ja-JP" altLang="en-US" sz="1600" b="1" spc="100" dirty="0" smtClean="0">
                <a:solidFill>
                  <a:prstClr val="black"/>
                </a:solidFill>
                <a:latin typeface="ＭＳ Ｐゴシック"/>
              </a:rPr>
              <a:t>図った場合</a:t>
            </a:r>
            <a:r>
              <a:rPr lang="ja-JP" altLang="en-US" sz="1600" b="1" spc="100" dirty="0">
                <a:solidFill>
                  <a:prstClr val="black"/>
                </a:solidFill>
                <a:latin typeface="ＭＳ Ｐゴシック"/>
              </a:rPr>
              <a:t>に、休業手当、賃金などの一部を助成する</a:t>
            </a:r>
            <a:r>
              <a:rPr lang="ja-JP" altLang="en-US" sz="1600" b="1" spc="100" dirty="0" smtClean="0">
                <a:solidFill>
                  <a:prstClr val="black"/>
                </a:solidFill>
                <a:latin typeface="ＭＳ Ｐゴシック"/>
              </a:rPr>
              <a:t>ものです。</a:t>
            </a:r>
            <a:endParaRPr lang="en-US" altLang="ja-JP" sz="1600" b="1" spc="100" dirty="0">
              <a:solidFill>
                <a:prstClr val="black"/>
              </a:solidFill>
              <a:latin typeface="ＭＳ Ｐゴシック"/>
            </a:endParaRPr>
          </a:p>
        </p:txBody>
      </p:sp>
      <p:sp>
        <p:nvSpPr>
          <p:cNvPr id="30" name="テキスト ボックス 26"/>
          <p:cNvSpPr txBox="1">
            <a:spLocks noChangeArrowheads="1"/>
          </p:cNvSpPr>
          <p:nvPr/>
        </p:nvSpPr>
        <p:spPr bwMode="auto">
          <a:xfrm>
            <a:off x="5923186" y="9976067"/>
            <a:ext cx="13716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37" tIns="47819" rIns="95637" bIns="47819">
            <a:spAutoFit/>
          </a:bodyPr>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000" dirty="0" smtClean="0">
                <a:latin typeface="Arial" panose="020B0604020202020204" pitchFamily="34" charset="0"/>
              </a:rPr>
              <a:t>LL300717</a:t>
            </a:r>
            <a:r>
              <a:rPr lang="ja-JP" altLang="en-US" sz="1000" dirty="0" smtClean="0">
                <a:latin typeface="Arial" panose="020B0604020202020204" pitchFamily="34" charset="0"/>
              </a:rPr>
              <a:t>雇企</a:t>
            </a:r>
            <a:r>
              <a:rPr lang="en-US" altLang="ja-JP" sz="1000" dirty="0">
                <a:latin typeface="Arial" panose="020B0604020202020204" pitchFamily="34" charset="0"/>
              </a:rPr>
              <a:t>01</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70D84E86FA6E174AA6C3DB7D8B36C132" ma:contentTypeVersion="11" ma:contentTypeDescription="" ma:contentTypeScope="" ma:versionID="6d390a0b17a7e180c614eddaa1ced1f1">
  <xsd:schema xmlns:xsd="http://www.w3.org/2001/XMLSchema" xmlns:p="http://schemas.microsoft.com/office/2006/metadata/properties" xmlns:ns2="8B97BE19-CDDD-400E-817A-CFDD13F7EC12" xmlns:ns3="b3df0479-caa8-474f-bf69-b9eb84e45b40" targetNamespace="http://schemas.microsoft.com/office/2006/metadata/properties" ma:root="true" ma:fieldsID="9cb97ca9e0f3e87cd27828fe00da76a0" ns2:_="" ns3:_="">
    <xsd:import namespace="8B97BE19-CDDD-400E-817A-CFDD13F7EC12"/>
    <xsd:import namespace="b3df0479-caa8-474f-bf69-b9eb84e45b40"/>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b3df0479-caa8-474f-bf69-b9eb84e45b40"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AE0204-C23F-4A48-B684-FA21CD10A8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b3df0479-caa8-474f-bf69-b9eb84e45b4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5342163-F407-4450-B927-58D035859EEC}">
  <ds:schemaRefs>
    <ds:schemaRef ds:uri="http://schemas.openxmlformats.org/package/2006/metadata/core-properties"/>
    <ds:schemaRef ds:uri="b3df0479-caa8-474f-bf69-b9eb84e45b40"/>
    <ds:schemaRef ds:uri="http://purl.org/dc/terms/"/>
    <ds:schemaRef ds:uri="http://purl.org/dc/dcmitype/"/>
    <ds:schemaRef ds:uri="http://schemas.microsoft.com/office/2006/documentManagement/types"/>
    <ds:schemaRef ds:uri="http://purl.org/dc/elements/1.1/"/>
    <ds:schemaRef ds:uri="8B97BE19-CDDD-400E-817A-CFDD13F7EC12"/>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4D6564BC-F47B-4021-A2BF-23573E7959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2897</TotalTime>
  <Words>165</Words>
  <Application>Microsoft Office PowerPoint</Application>
  <PresentationFormat>ユーザー設定</PresentationFormat>
  <Paragraphs>24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ＭＳ 明朝</vt:lpstr>
      <vt:lpstr>メイリオ</vt:lpstr>
      <vt:lpstr>Arial</vt:lpstr>
      <vt:lpstr>Calibri</vt:lpstr>
      <vt:lpstr>Century</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恒石 拓哉(tsuneishi-takuya)</cp:lastModifiedBy>
  <cp:revision>266</cp:revision>
  <cp:lastPrinted>2018-07-17T07:40:32Z</cp:lastPrinted>
  <dcterms:created xsi:type="dcterms:W3CDTF">2011-04-19T02:59:06Z</dcterms:created>
  <dcterms:modified xsi:type="dcterms:W3CDTF">2018-07-17T07:51:48Z</dcterms:modified>
</cp:coreProperties>
</file>